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sldIdLst>
    <p:sldId id="262" r:id="rId3"/>
    <p:sldId id="302" r:id="rId4"/>
    <p:sldId id="312" r:id="rId5"/>
    <p:sldId id="313" r:id="rId6"/>
    <p:sldId id="385" r:id="rId7"/>
    <p:sldId id="373" r:id="rId8"/>
    <p:sldId id="388" r:id="rId9"/>
    <p:sldId id="390" r:id="rId10"/>
    <p:sldId id="393" r:id="rId11"/>
    <p:sldId id="323" r:id="rId12"/>
    <p:sldId id="331" r:id="rId13"/>
    <p:sldId id="394" r:id="rId14"/>
    <p:sldId id="322" r:id="rId15"/>
    <p:sldId id="305" r:id="rId1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9933FF"/>
    <a:srgbClr val="5F5F5F"/>
    <a:srgbClr val="666699"/>
    <a:srgbClr val="663300"/>
    <a:srgbClr val="FF3300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5" d="100"/>
          <a:sy n="65" d="100"/>
        </p:scale>
        <p:origin x="8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663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549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4965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737983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76425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667592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54984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02868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150836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85210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00238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645528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558729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356665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5933647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10781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ítulo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356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077919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1525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382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2813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56894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89057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53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959241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C4AE62-C98E-4592-B213-3393E79B4F79}" type="datetimeFigureOut">
              <a:rPr lang="pt-BR" smtClean="0"/>
              <a:t>22/04/2018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0D3D5C4-8DF5-4E5F-96B0-C099B8F283FF}" type="slidenum">
              <a:rPr lang="pt-BR" smtClean="0"/>
              <a:t>‹nº›</a:t>
            </a:fld>
            <a:endParaRPr lang="pt-BR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16489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Freeform 18">
            <a:extLst>
              <a:ext uri="{FF2B5EF4-FFF2-40B4-BE49-F238E27FC236}">
                <a16:creationId xmlns:a16="http://schemas.microsoft.com/office/drawing/2014/main" id="{C15229F3-7A2E-4558-98FE-7A5F69409DCE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4683319"/>
            <a:ext cx="6516874" cy="2174681"/>
          </a:xfrm>
          <a:custGeom>
            <a:avLst/>
            <a:gdLst>
              <a:gd name="connsiteX0" fmla="*/ 0 w 6516874"/>
              <a:gd name="connsiteY0" fmla="*/ 0 h 2174681"/>
              <a:gd name="connsiteX1" fmla="*/ 819150 w 6516874"/>
              <a:gd name="connsiteY1" fmla="*/ 0 h 2174681"/>
              <a:gd name="connsiteX2" fmla="*/ 1038225 w 6516874"/>
              <a:gd name="connsiteY2" fmla="*/ 0 h 2174681"/>
              <a:gd name="connsiteX3" fmla="*/ 6516874 w 6516874"/>
              <a:gd name="connsiteY3" fmla="*/ 0 h 2174681"/>
              <a:gd name="connsiteX4" fmla="*/ 5509712 w 6516874"/>
              <a:gd name="connsiteY4" fmla="*/ 2174681 h 2174681"/>
              <a:gd name="connsiteX5" fmla="*/ 1038225 w 6516874"/>
              <a:gd name="connsiteY5" fmla="*/ 2174681 h 2174681"/>
              <a:gd name="connsiteX6" fmla="*/ 947987 w 6516874"/>
              <a:gd name="connsiteY6" fmla="*/ 2174681 h 2174681"/>
              <a:gd name="connsiteX7" fmla="*/ 819150 w 6516874"/>
              <a:gd name="connsiteY7" fmla="*/ 2174681 h 2174681"/>
              <a:gd name="connsiteX8" fmla="*/ 0 w 6516874"/>
              <a:gd name="connsiteY8" fmla="*/ 2174681 h 21746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6516874" h="2174681">
                <a:moveTo>
                  <a:pt x="0" y="0"/>
                </a:moveTo>
                <a:lnTo>
                  <a:pt x="819150" y="0"/>
                </a:lnTo>
                <a:lnTo>
                  <a:pt x="1038225" y="0"/>
                </a:lnTo>
                <a:lnTo>
                  <a:pt x="6516874" y="0"/>
                </a:lnTo>
                <a:lnTo>
                  <a:pt x="5509712" y="2174681"/>
                </a:lnTo>
                <a:lnTo>
                  <a:pt x="1038225" y="2174681"/>
                </a:lnTo>
                <a:lnTo>
                  <a:pt x="947987" y="2174681"/>
                </a:lnTo>
                <a:lnTo>
                  <a:pt x="819150" y="2174681"/>
                </a:lnTo>
                <a:lnTo>
                  <a:pt x="0" y="2174681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 17">
            <a:extLst>
              <a:ext uri="{FF2B5EF4-FFF2-40B4-BE49-F238E27FC236}">
                <a16:creationId xmlns:a16="http://schemas.microsoft.com/office/drawing/2014/main" id="{41F18803-BE79-4916-AE6B-5DE238B367F0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8663110" cy="2130951"/>
          </a:xfrm>
          <a:custGeom>
            <a:avLst/>
            <a:gdLst>
              <a:gd name="connsiteX0" fmla="*/ 0 w 8663110"/>
              <a:gd name="connsiteY0" fmla="*/ 0 h 2130951"/>
              <a:gd name="connsiteX1" fmla="*/ 819150 w 8663110"/>
              <a:gd name="connsiteY1" fmla="*/ 0 h 2130951"/>
              <a:gd name="connsiteX2" fmla="*/ 1028700 w 8663110"/>
              <a:gd name="connsiteY2" fmla="*/ 0 h 2130951"/>
              <a:gd name="connsiteX3" fmla="*/ 4187970 w 8663110"/>
              <a:gd name="connsiteY3" fmla="*/ 0 h 2130951"/>
              <a:gd name="connsiteX4" fmla="*/ 4400550 w 8663110"/>
              <a:gd name="connsiteY4" fmla="*/ 0 h 2130951"/>
              <a:gd name="connsiteX5" fmla="*/ 5262791 w 8663110"/>
              <a:gd name="connsiteY5" fmla="*/ 0 h 2130951"/>
              <a:gd name="connsiteX6" fmla="*/ 5262791 w 8663110"/>
              <a:gd name="connsiteY6" fmla="*/ 478 h 2130951"/>
              <a:gd name="connsiteX7" fmla="*/ 8663110 w 8663110"/>
              <a:gd name="connsiteY7" fmla="*/ 478 h 2130951"/>
              <a:gd name="connsiteX8" fmla="*/ 7676422 w 8663110"/>
              <a:gd name="connsiteY8" fmla="*/ 2130951 h 2130951"/>
              <a:gd name="connsiteX9" fmla="*/ 4400550 w 8663110"/>
              <a:gd name="connsiteY9" fmla="*/ 2130951 h 2130951"/>
              <a:gd name="connsiteX10" fmla="*/ 4187970 w 8663110"/>
              <a:gd name="connsiteY10" fmla="*/ 2130951 h 2130951"/>
              <a:gd name="connsiteX11" fmla="*/ 1028700 w 8663110"/>
              <a:gd name="connsiteY11" fmla="*/ 2130951 h 2130951"/>
              <a:gd name="connsiteX12" fmla="*/ 819150 w 8663110"/>
              <a:gd name="connsiteY12" fmla="*/ 2130951 h 2130951"/>
              <a:gd name="connsiteX13" fmla="*/ 0 w 8663110"/>
              <a:gd name="connsiteY13" fmla="*/ 2130951 h 21309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8663110" h="2130951">
                <a:moveTo>
                  <a:pt x="0" y="0"/>
                </a:moveTo>
                <a:lnTo>
                  <a:pt x="819150" y="0"/>
                </a:lnTo>
                <a:lnTo>
                  <a:pt x="1028700" y="0"/>
                </a:lnTo>
                <a:lnTo>
                  <a:pt x="4187970" y="0"/>
                </a:lnTo>
                <a:lnTo>
                  <a:pt x="4400550" y="0"/>
                </a:lnTo>
                <a:lnTo>
                  <a:pt x="5262791" y="0"/>
                </a:lnTo>
                <a:lnTo>
                  <a:pt x="5262791" y="478"/>
                </a:lnTo>
                <a:lnTo>
                  <a:pt x="8663110" y="478"/>
                </a:lnTo>
                <a:lnTo>
                  <a:pt x="7676422" y="2130951"/>
                </a:lnTo>
                <a:lnTo>
                  <a:pt x="4400550" y="2130951"/>
                </a:lnTo>
                <a:lnTo>
                  <a:pt x="4187970" y="2130951"/>
                </a:lnTo>
                <a:lnTo>
                  <a:pt x="1028700" y="2130951"/>
                </a:lnTo>
                <a:lnTo>
                  <a:pt x="819150" y="2130951"/>
                </a:lnTo>
                <a:lnTo>
                  <a:pt x="0" y="2130951"/>
                </a:lnTo>
                <a:close/>
              </a:path>
            </a:pathLst>
          </a:custGeom>
          <a:solidFill>
            <a:srgbClr val="404B5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124D3645-4E28-4DFE-A776-F2FBD2266079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48421" y="1017763"/>
            <a:ext cx="4847386" cy="4258776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19921" y="2245810"/>
            <a:ext cx="7817579" cy="213095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11500" dirty="0" err="1">
                <a:ln>
                  <a:solidFill>
                    <a:schemeClr val="tx1"/>
                  </a:solidFill>
                </a:ln>
                <a:effectLst>
                  <a:glow rad="127000">
                    <a:schemeClr val="bg1"/>
                  </a:glow>
                </a:effectLst>
                <a:latin typeface="Matura MT Script Capitals" panose="03020802060602070202" pitchFamily="66" charset="0"/>
              </a:rPr>
              <a:t>Efésios</a:t>
            </a:r>
            <a:endParaRPr lang="en-US" sz="11500" dirty="0">
              <a:ln>
                <a:solidFill>
                  <a:schemeClr val="tx1"/>
                </a:solidFill>
              </a:ln>
              <a:effectLst>
                <a:glow rad="127000">
                  <a:schemeClr val="tx1"/>
                </a:glow>
              </a:effectLst>
              <a:latin typeface="Matura MT Script Capitals" panose="03020802060602070202" pitchFamily="66" charset="0"/>
            </a:endParaRPr>
          </a:p>
          <a:p>
            <a:pPr>
              <a:spcAft>
                <a:spcPts val="600"/>
              </a:spcAft>
            </a:pPr>
            <a:r>
              <a:rPr lang="en-US" sz="34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03200">
                    <a:schemeClr val="tx1"/>
                  </a:glow>
                </a:effectLst>
                <a:latin typeface="Arial Rounded MT Bold" panose="020F0704030504030204" pitchFamily="34" charset="0"/>
              </a:rPr>
              <a:t>O MISTÉRIO DA IGREJA DE JESUS!</a:t>
            </a:r>
          </a:p>
        </p:txBody>
      </p:sp>
      <p:sp>
        <p:nvSpPr>
          <p:cNvPr id="24" name="Título 1">
            <a:extLst>
              <a:ext uri="{FF2B5EF4-FFF2-40B4-BE49-F238E27FC236}">
                <a16:creationId xmlns:a16="http://schemas.microsoft.com/office/drawing/2014/main" id="{D6E154CD-BC68-414D-90AA-714977ED5D3B}"/>
              </a:ext>
            </a:extLst>
          </p:cNvPr>
          <p:cNvSpPr txBox="1">
            <a:spLocks/>
          </p:cNvSpPr>
          <p:nvPr/>
        </p:nvSpPr>
        <p:spPr>
          <a:xfrm>
            <a:off x="6516873" y="4607998"/>
            <a:ext cx="5488994" cy="21309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Aft>
                <a:spcPts val="600"/>
              </a:spcAft>
            </a:pPr>
            <a:r>
              <a:rPr lang="en-US" sz="9600" dirty="0" err="1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03200">
                    <a:schemeClr val="tx1"/>
                  </a:glow>
                </a:effectLst>
                <a:latin typeface="Arial Rounded MT Bold" panose="020F0704030504030204" pitchFamily="34" charset="0"/>
              </a:rPr>
              <a:t>Lição</a:t>
            </a:r>
            <a:r>
              <a:rPr lang="en-US" sz="9600" dirty="0">
                <a:ln>
                  <a:solidFill>
                    <a:srgbClr val="FF0000"/>
                  </a:solidFill>
                </a:ln>
                <a:solidFill>
                  <a:srgbClr val="FF0000"/>
                </a:solidFill>
                <a:effectLst>
                  <a:glow rad="203200">
                    <a:schemeClr val="tx1"/>
                  </a:glow>
                </a:effectLst>
                <a:latin typeface="Arial Rounded MT Bold" panose="020F0704030504030204" pitchFamily="34" charset="0"/>
              </a:rPr>
              <a:t> 12</a:t>
            </a:r>
          </a:p>
        </p:txBody>
      </p:sp>
    </p:spTree>
    <p:extLst>
      <p:ext uri="{BB962C8B-B14F-4D97-AF65-F5344CB8AC3E}">
        <p14:creationId xmlns:p14="http://schemas.microsoft.com/office/powerpoint/2010/main" val="383423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224853" y="370837"/>
            <a:ext cx="1167764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5100" b="1" cap="none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HOJE APRENDEMOS:</a:t>
            </a:r>
            <a:endParaRPr lang="pt-BR" sz="5100" b="1" i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F7EC300D-6216-4C8A-B99D-12343C3EE5C3}"/>
              </a:ext>
            </a:extLst>
          </p:cNvPr>
          <p:cNvSpPr txBox="1">
            <a:spLocks/>
          </p:cNvSpPr>
          <p:nvPr/>
        </p:nvSpPr>
        <p:spPr>
          <a:xfrm>
            <a:off x="66238" y="1219577"/>
            <a:ext cx="1167764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 algn="just">
              <a:buFont typeface="Arial" panose="020B0604020202020204" pitchFamily="34" charset="0"/>
              <a:buChar char="•"/>
            </a:pPr>
            <a:r>
              <a:rPr lang="pt-BR" sz="5400" b="1" i="1" cap="none" dirty="0">
                <a:solidFill>
                  <a:srgbClr val="0070C0"/>
                </a:solidFill>
                <a:latin typeface="Arial Rounded MT Bold" panose="020F0704030504030204" pitchFamily="34" charset="0"/>
              </a:rPr>
              <a:t>Somos soldados do exército do general Jesus Cristo;</a:t>
            </a:r>
            <a:endParaRPr lang="pt-BR" sz="6000" b="1" i="1" cap="none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9B5EC233-26B9-4773-B90F-13C0C571AD2C}"/>
              </a:ext>
            </a:extLst>
          </p:cNvPr>
          <p:cNvSpPr txBox="1">
            <a:spLocks/>
          </p:cNvSpPr>
          <p:nvPr/>
        </p:nvSpPr>
        <p:spPr>
          <a:xfrm>
            <a:off x="41662" y="2935304"/>
            <a:ext cx="11683306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08025" indent="-685800" algn="just">
              <a:buFont typeface="Arial" panose="020B0604020202020204" pitchFamily="34" charset="0"/>
              <a:buChar char="•"/>
            </a:pPr>
            <a:r>
              <a:rPr lang="pt-BR" sz="5400" b="1" i="1" cap="none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Precisamos estar preparados para as batalhas espirituais que cercam as nossas vidas!</a:t>
            </a:r>
            <a:endParaRPr lang="pt-BR" sz="6000" b="1" i="1" cap="none" dirty="0">
              <a:solidFill>
                <a:srgbClr val="0070C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07766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574986"/>
            <a:ext cx="11300790" cy="1325563"/>
          </a:xfrm>
        </p:spPr>
        <p:txBody>
          <a:bodyPr>
            <a:normAutofit/>
          </a:bodyPr>
          <a:lstStyle/>
          <a:p>
            <a:pPr marL="857250" marR="0" indent="-857250" rtl="0">
              <a:buFont typeface="Wingdings" panose="05000000000000000000" pitchFamily="2" charset="2"/>
              <a:buChar char="ü"/>
            </a:pP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Ideia Central: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B4EC94E7-E72A-438D-A87D-23ABF61F0350}"/>
              </a:ext>
            </a:extLst>
          </p:cNvPr>
          <p:cNvSpPr txBox="1">
            <a:spLocks/>
          </p:cNvSpPr>
          <p:nvPr/>
        </p:nvSpPr>
        <p:spPr>
          <a:xfrm>
            <a:off x="-29496" y="1704428"/>
            <a:ext cx="122348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0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Igreja precisa se revestir das armas espirituais para vencer as batalhas contra os inimigos </a:t>
            </a:r>
            <a:r>
              <a:rPr lang="pt-BR" sz="6000" b="1" cap="none" dirty="0">
                <a:ln w="28575">
                  <a:noFill/>
                </a:ln>
                <a:solidFill>
                  <a:srgbClr val="FF0000"/>
                </a:solidFill>
                <a:latin typeface="Arial Rounded MT Bold" panose="020F0704030504030204" pitchFamily="34" charset="0"/>
              </a:rPr>
              <a:t>espirituais!</a:t>
            </a:r>
            <a:endParaRPr lang="pt-BR" sz="6000" b="1" i="1" dirty="0">
              <a:ln w="28575">
                <a:noFill/>
              </a:ln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5360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29" y="2938822"/>
            <a:ext cx="11300790" cy="1325563"/>
          </a:xfrm>
        </p:spPr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02: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0" y="3611074"/>
            <a:ext cx="12142581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3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Prepare-se adequadamente para vencer as batalhas espirituais!</a:t>
            </a:r>
            <a:endParaRPr lang="pt-BR" sz="6300" b="1" i="1" dirty="0">
              <a:ln w="28575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215900">
                  <a:schemeClr val="tx1"/>
                </a:glo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2823918-E021-4135-A2D0-9FB24D880D45}"/>
              </a:ext>
            </a:extLst>
          </p:cNvPr>
          <p:cNvSpPr txBox="1">
            <a:spLocks/>
          </p:cNvSpPr>
          <p:nvPr/>
        </p:nvSpPr>
        <p:spPr>
          <a:xfrm>
            <a:off x="11778" y="-50399"/>
            <a:ext cx="1130079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01:</a:t>
            </a:r>
            <a:endParaRPr lang="pt-BR" sz="6600" i="1" dirty="0">
              <a:latin typeface="Arial Rounded MT Bold" panose="020F07040305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14748" y="732539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0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Tenha compreensão ampla da batalha espiritual que cerca sua vida!</a:t>
            </a:r>
            <a:endParaRPr lang="pt-BR" sz="5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261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esultado de imagem para children praying">
            <a:extLst>
              <a:ext uri="{FF2B5EF4-FFF2-40B4-BE49-F238E27FC236}">
                <a16:creationId xmlns:a16="http://schemas.microsoft.com/office/drawing/2014/main" id="{3D6EADC0-79F6-42A8-9EC1-58478036EB8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997" y="0"/>
            <a:ext cx="3979050" cy="6056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ítulo 1">
            <a:extLst>
              <a:ext uri="{FF2B5EF4-FFF2-40B4-BE49-F238E27FC236}">
                <a16:creationId xmlns:a16="http://schemas.microsoft.com/office/drawing/2014/main" id="{B539E661-54F3-48C1-B77C-B22741221A80}"/>
              </a:ext>
            </a:extLst>
          </p:cNvPr>
          <p:cNvSpPr txBox="1">
            <a:spLocks/>
          </p:cNvSpPr>
          <p:nvPr/>
        </p:nvSpPr>
        <p:spPr>
          <a:xfrm>
            <a:off x="6259451" y="1408618"/>
            <a:ext cx="4968552" cy="151216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9600" dirty="0">
                <a:ln w="28575"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VAMOS </a:t>
            </a:r>
          </a:p>
          <a:p>
            <a:r>
              <a:rPr lang="pt-BR" sz="9600" dirty="0">
                <a:ln w="28575">
                  <a:solidFill>
                    <a:schemeClr val="tx1"/>
                  </a:solidFill>
                </a:ln>
                <a:effectLst>
                  <a:glow rad="241300">
                    <a:schemeClr val="bg1"/>
                  </a:glow>
                </a:effectLst>
                <a:latin typeface="Cooper Black" panose="0208090404030B020404" pitchFamily="18" charset="0"/>
              </a:rPr>
              <a:t>ORAR!</a:t>
            </a:r>
          </a:p>
        </p:txBody>
      </p:sp>
    </p:spTree>
    <p:extLst>
      <p:ext uri="{BB962C8B-B14F-4D97-AF65-F5344CB8AC3E}">
        <p14:creationId xmlns:p14="http://schemas.microsoft.com/office/powerpoint/2010/main" val="2464958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19443E2B-C355-47B9-A671-638C14E1D0B3}"/>
              </a:ext>
            </a:extLst>
          </p:cNvPr>
          <p:cNvSpPr txBox="1">
            <a:spLocks/>
          </p:cNvSpPr>
          <p:nvPr/>
        </p:nvSpPr>
        <p:spPr>
          <a:xfrm>
            <a:off x="224853" y="356089"/>
            <a:ext cx="1167764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8000" b="1" u="sng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PRÓXIMO DOMINGO:</a:t>
            </a:r>
            <a:endParaRPr lang="pt-BR" sz="8000" b="1" i="1" u="sng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" name="Título 1">
            <a:extLst>
              <a:ext uri="{FF2B5EF4-FFF2-40B4-BE49-F238E27FC236}">
                <a16:creationId xmlns:a16="http://schemas.microsoft.com/office/drawing/2014/main" id="{0E82BC08-4027-41C6-A6C3-41A076B0C513}"/>
              </a:ext>
            </a:extLst>
          </p:cNvPr>
          <p:cNvSpPr txBox="1">
            <a:spLocks/>
          </p:cNvSpPr>
          <p:nvPr/>
        </p:nvSpPr>
        <p:spPr>
          <a:xfrm>
            <a:off x="117986" y="1795260"/>
            <a:ext cx="11931445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000" b="1" cap="none" dirty="0">
                <a:latin typeface="Arial Rounded MT Bold" panose="020F0704030504030204" pitchFamily="34" charset="0"/>
              </a:rPr>
              <a:t>Não haverá EBD – Assembleia!</a:t>
            </a:r>
            <a:endParaRPr lang="pt-BR" sz="6000" b="1" i="1" dirty="0"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7EB11590-E0F6-47A6-831D-E14C707C60BF}"/>
              </a:ext>
            </a:extLst>
          </p:cNvPr>
          <p:cNvSpPr txBox="1">
            <a:spLocks/>
          </p:cNvSpPr>
          <p:nvPr/>
        </p:nvSpPr>
        <p:spPr>
          <a:xfrm>
            <a:off x="122904" y="3024297"/>
            <a:ext cx="11931445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000" b="1" cap="none" dirty="0">
                <a:latin typeface="Arial Rounded MT Bold" panose="020F0704030504030204" pitchFamily="34" charset="0"/>
              </a:rPr>
              <a:t>Domingo, dia 06/05 = 1Samuel!</a:t>
            </a:r>
            <a:endParaRPr lang="pt-BR" sz="6000" b="1" i="1" dirty="0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2909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2711818"/>
            <a:ext cx="11300790" cy="1325563"/>
          </a:xfrm>
        </p:spPr>
        <p:txBody>
          <a:bodyPr>
            <a:normAutofit/>
          </a:bodyPr>
          <a:lstStyle/>
          <a:p>
            <a:pPr marL="857250" marR="0" indent="-857250" rtl="0">
              <a:buFont typeface="Wingdings" panose="05000000000000000000" pitchFamily="2" charset="2"/>
              <a:buChar char="ü"/>
            </a:pP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Ideia Central: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78550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-29496" y="3606968"/>
            <a:ext cx="122348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57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Igreja precisa se revestir das armas espirituais para vencer as batalhas contra os inimigos </a:t>
            </a:r>
            <a:r>
              <a:rPr lang="pt-BR" sz="5700" b="1" cap="none" dirty="0">
                <a:ln w="28575"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Rounded MT Bold" panose="020F0704030504030204" pitchFamily="34" charset="0"/>
              </a:rPr>
              <a:t>espirituais!</a:t>
            </a:r>
            <a:endParaRPr lang="pt-BR" sz="5700" b="1" i="1" dirty="0">
              <a:ln w="28575"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2823918-E021-4135-A2D0-9FB24D880D45}"/>
              </a:ext>
            </a:extLst>
          </p:cNvPr>
          <p:cNvSpPr txBox="1">
            <a:spLocks/>
          </p:cNvSpPr>
          <p:nvPr/>
        </p:nvSpPr>
        <p:spPr>
          <a:xfrm>
            <a:off x="601710" y="72367"/>
            <a:ext cx="1130079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Lição 12:</a:t>
            </a:r>
            <a:endParaRPr lang="pt-BR" sz="6600" i="1" dirty="0">
              <a:latin typeface="Arial Rounded MT Bold" panose="020F07040305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103241" y="891761"/>
            <a:ext cx="1202048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A existência real de uma grande batalha espiritual!</a:t>
            </a:r>
            <a:endParaRPr lang="pt-BR" sz="6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06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6529" y="2938822"/>
            <a:ext cx="11300790" cy="1325563"/>
          </a:xfrm>
        </p:spPr>
        <p:txBody>
          <a:bodyPr>
            <a:normAutofit/>
          </a:bodyPr>
          <a:lstStyle/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02: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0" y="3611074"/>
            <a:ext cx="12142581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3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Prepare-se adequadamente para vencer as batalhas espirituais!</a:t>
            </a:r>
            <a:endParaRPr lang="pt-BR" sz="6300" b="1" i="1" dirty="0">
              <a:ln w="28575">
                <a:solidFill>
                  <a:sysClr val="windowText" lastClr="000000"/>
                </a:solidFill>
              </a:ln>
              <a:solidFill>
                <a:srgbClr val="FF0000"/>
              </a:solidFill>
              <a:effectLst>
                <a:glow rad="215900">
                  <a:schemeClr val="tx1"/>
                </a:glow>
              </a:effectLst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42823918-E021-4135-A2D0-9FB24D880D45}"/>
              </a:ext>
            </a:extLst>
          </p:cNvPr>
          <p:cNvSpPr txBox="1">
            <a:spLocks/>
          </p:cNvSpPr>
          <p:nvPr/>
        </p:nvSpPr>
        <p:spPr>
          <a:xfrm>
            <a:off x="11778" y="-50399"/>
            <a:ext cx="11300790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857250" indent="-857250">
              <a:buFont typeface="Wingdings" panose="05000000000000000000" pitchFamily="2" charset="2"/>
              <a:buChar char="ü"/>
            </a:pPr>
            <a:r>
              <a:rPr lang="pt-BR" sz="7300" b="1" cap="none" dirty="0">
                <a:latin typeface="Arial Rounded MT Bold" panose="020F0704030504030204" pitchFamily="34" charset="0"/>
              </a:rPr>
              <a:t>Desafio 01:</a:t>
            </a:r>
            <a:endParaRPr lang="pt-BR" sz="6600" i="1" dirty="0">
              <a:latin typeface="Arial Rounded MT Bold" panose="020F0704030504030204" pitchFamily="34" charset="0"/>
            </a:endParaRPr>
          </a:p>
        </p:txBody>
      </p:sp>
      <p:sp>
        <p:nvSpPr>
          <p:cNvPr id="6" name="Título 1">
            <a:extLst>
              <a:ext uri="{FF2B5EF4-FFF2-40B4-BE49-F238E27FC236}">
                <a16:creationId xmlns:a16="http://schemas.microsoft.com/office/drawing/2014/main" id="{6B95EFF3-A383-47D0-A662-9B9ACBC69B39}"/>
              </a:ext>
            </a:extLst>
          </p:cNvPr>
          <p:cNvSpPr txBox="1">
            <a:spLocks/>
          </p:cNvSpPr>
          <p:nvPr/>
        </p:nvSpPr>
        <p:spPr>
          <a:xfrm>
            <a:off x="14748" y="732539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60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Tenha compreensão ampla da batalha espiritual que cerca sua vida!</a:t>
            </a:r>
            <a:endParaRPr lang="pt-BR" sz="5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0641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01710" y="425084"/>
            <a:ext cx="11300790" cy="1325563"/>
          </a:xfrm>
        </p:spPr>
        <p:txBody>
          <a:bodyPr>
            <a:normAutofit/>
          </a:bodyPr>
          <a:lstStyle/>
          <a:p>
            <a:pPr marL="857250" marR="0" indent="-857250" rtl="0">
              <a:buFont typeface="Wingdings" panose="05000000000000000000" pitchFamily="2" charset="2"/>
              <a:buChar char="ü"/>
            </a:pP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Leitura </a:t>
            </a:r>
            <a:r>
              <a:rPr lang="pt-BR" sz="7300" b="1" cap="none" dirty="0">
                <a:latin typeface="Arial Rounded MT Bold" panose="020F0704030504030204" pitchFamily="34" charset="0"/>
              </a:rPr>
              <a:t>B</a:t>
            </a:r>
            <a:r>
              <a:rPr lang="pt-BR" sz="7300" b="1" i="0" u="none" strike="noStrike" cap="none" baseline="0" dirty="0">
                <a:latin typeface="Arial Rounded MT Bold" panose="020F0704030504030204" pitchFamily="34" charset="0"/>
              </a:rPr>
              <a:t>íblica:</a:t>
            </a:r>
            <a:endParaRPr lang="pt-BR" sz="6600" b="0" i="1" u="none" strike="noStrike" baseline="0" dirty="0"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ítulo 1">
            <a:extLst>
              <a:ext uri="{FF2B5EF4-FFF2-40B4-BE49-F238E27FC236}">
                <a16:creationId xmlns:a16="http://schemas.microsoft.com/office/drawing/2014/main" id="{AFE951A6-A9EB-48D4-9CD9-FA05784DA2EA}"/>
              </a:ext>
            </a:extLst>
          </p:cNvPr>
          <p:cNvSpPr txBox="1">
            <a:spLocks/>
          </p:cNvSpPr>
          <p:nvPr/>
        </p:nvSpPr>
        <p:spPr>
          <a:xfrm>
            <a:off x="1453464" y="1575316"/>
            <a:ext cx="8015001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pt-BR" sz="66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Efésios 6:10-24</a:t>
            </a:r>
            <a:endParaRPr lang="pt-BR" sz="66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080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22313" marR="0" indent="-722313" algn="ctr" rtl="0">
              <a:buFont typeface="+mj-lt"/>
              <a:buAutoNum type="arabicPeriod"/>
            </a:pPr>
            <a:r>
              <a:rPr lang="pt-BR" sz="4800" b="1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QUAIS SÃO AS NOSSAS RESPONSABILIDADES NESTA BATALHA?</a:t>
            </a:r>
            <a:endParaRPr lang="pt-BR" sz="4800" b="0" i="1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ítulo 1">
            <a:extLst>
              <a:ext uri="{FF2B5EF4-FFF2-40B4-BE49-F238E27FC236}">
                <a16:creationId xmlns:a16="http://schemas.microsoft.com/office/drawing/2014/main" id="{043D0DE5-AEE7-49D3-93DB-41F4BF2B5F37}"/>
              </a:ext>
            </a:extLst>
          </p:cNvPr>
          <p:cNvSpPr txBox="1">
            <a:spLocks/>
          </p:cNvSpPr>
          <p:nvPr/>
        </p:nvSpPr>
        <p:spPr>
          <a:xfrm>
            <a:off x="4920" y="2105993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38188" indent="-738188" algn="ctr">
              <a:buFont typeface="+mj-lt"/>
              <a:buAutoNum type="arabicPeriod" startAt="2"/>
            </a:pPr>
            <a:r>
              <a:rPr lang="pt-BR" sz="4800" b="1" cap="none" dirty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  <a:latin typeface="Arial Rounded MT Bold" panose="020F0704030504030204" pitchFamily="34" charset="0"/>
              </a:rPr>
              <a:t>QUEM SÃO OS NOSSOS INIMIGOS ESPIRITUAIS?</a:t>
            </a:r>
            <a:endParaRPr lang="pt-BR" sz="4400" i="1" dirty="0">
              <a:ln>
                <a:solidFill>
                  <a:schemeClr val="tx1"/>
                </a:solidFill>
              </a:ln>
              <a:solidFill>
                <a:srgbClr val="FF000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490972BA-53AC-4CA9-9C43-1CA32EAB3E79}"/>
              </a:ext>
            </a:extLst>
          </p:cNvPr>
          <p:cNvSpPr txBox="1">
            <a:spLocks/>
          </p:cNvSpPr>
          <p:nvPr/>
        </p:nvSpPr>
        <p:spPr>
          <a:xfrm>
            <a:off x="-4908" y="3512008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38188" indent="-738188" algn="ctr">
              <a:buFont typeface="+mj-lt"/>
              <a:buAutoNum type="arabicPeriod" startAt="3"/>
            </a:pPr>
            <a:r>
              <a:rPr lang="pt-BR" sz="4800" b="1" cap="none" dirty="0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Arial Rounded MT Bold" panose="020F0704030504030204" pitchFamily="34" charset="0"/>
              </a:rPr>
              <a:t>QUAIS SÃO AS NOSSAS ARMAS ESPIRITUAIS?</a:t>
            </a:r>
            <a:endParaRPr lang="pt-BR" sz="4800" i="1" dirty="0">
              <a:ln>
                <a:solidFill>
                  <a:schemeClr val="tx1"/>
                </a:solidFill>
              </a:ln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1" name="Título 1">
            <a:extLst>
              <a:ext uri="{FF2B5EF4-FFF2-40B4-BE49-F238E27FC236}">
                <a16:creationId xmlns:a16="http://schemas.microsoft.com/office/drawing/2014/main" id="{30C7EE58-9CC9-4833-91A6-2E459380A3ED}"/>
              </a:ext>
            </a:extLst>
          </p:cNvPr>
          <p:cNvSpPr txBox="1">
            <a:spLocks/>
          </p:cNvSpPr>
          <p:nvPr/>
        </p:nvSpPr>
        <p:spPr>
          <a:xfrm>
            <a:off x="14760" y="5021259"/>
            <a:ext cx="12191999" cy="132556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38188" indent="-738188" algn="ctr">
              <a:buFont typeface="+mj-lt"/>
              <a:buAutoNum type="arabicPeriod" startAt="4"/>
            </a:pPr>
            <a:r>
              <a:rPr lang="pt-BR" sz="4800" b="1" cap="none" dirty="0">
                <a:ln>
                  <a:solidFill>
                    <a:schemeClr val="tx1"/>
                  </a:solidFill>
                </a:ln>
                <a:solidFill>
                  <a:srgbClr val="00B050"/>
                </a:solidFill>
                <a:latin typeface="Arial Rounded MT Bold" panose="020F0704030504030204" pitchFamily="34" charset="0"/>
              </a:rPr>
              <a:t>DESPEDIDA E BÊNÇÃOS FINAIS!</a:t>
            </a:r>
            <a:endParaRPr lang="pt-BR" sz="4800" i="1" dirty="0">
              <a:ln>
                <a:solidFill>
                  <a:schemeClr val="tx1"/>
                </a:solidFill>
              </a:ln>
              <a:solidFill>
                <a:srgbClr val="00B05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8035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22313" marR="0" indent="-722313" algn="ctr" rtl="0">
              <a:buFont typeface="+mj-lt"/>
              <a:buAutoNum type="arabicPeriod"/>
            </a:pPr>
            <a:r>
              <a:rPr lang="pt-BR" sz="45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QUAIS SÃO AS NOSSAS </a:t>
            </a:r>
            <a:r>
              <a:rPr lang="pt-BR" sz="44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RESPONSABILIDADES NESTA BATALHA:</a:t>
            </a:r>
            <a:endParaRPr lang="pt-BR" sz="45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14748" y="1278226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Rounded MT Bold" panose="020F0704030504030204" pitchFamily="34" charset="0"/>
              </a:rPr>
              <a:t>6:10-14</a:t>
            </a:r>
            <a:endParaRPr lang="pt-BR" sz="4400" b="1" i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-5174" y="1915374"/>
            <a:ext cx="1219199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22313" indent="-722313" algn="just">
              <a:buFont typeface="+mj-lt"/>
              <a:buAutoNum type="alphaUcPeriod"/>
            </a:pPr>
            <a:r>
              <a:rPr lang="pt-BR" sz="3900" b="1" i="1" cap="none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Rounded MT Bold" panose="020F0704030504030204" pitchFamily="34" charset="0"/>
              </a:rPr>
              <a:t>SEJAM FORTALECIDOS ou FORTALECEI-VOS:</a:t>
            </a:r>
            <a:endParaRPr lang="pt-BR" sz="3900" b="1" i="1" cap="none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DF11E02-A4B2-4E3E-B004-E23C58B7D72A}"/>
              </a:ext>
            </a:extLst>
          </p:cNvPr>
          <p:cNvSpPr txBox="1">
            <a:spLocks/>
          </p:cNvSpPr>
          <p:nvPr/>
        </p:nvSpPr>
        <p:spPr>
          <a:xfrm>
            <a:off x="162229" y="2539707"/>
            <a:ext cx="1187246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22225" algn="ctr"/>
            <a:r>
              <a:rPr lang="pt-BR" sz="3800" b="1" i="1" cap="none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“...porque sem mim nada podeis fazer” – </a:t>
            </a:r>
            <a:r>
              <a:rPr lang="pt-BR" sz="3800" b="1" i="1" cap="none" dirty="0" err="1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Jo</a:t>
            </a:r>
            <a:r>
              <a:rPr lang="pt-BR" sz="3800" b="1" i="1" cap="none" dirty="0">
                <a:ln>
                  <a:solidFill>
                    <a:sysClr val="windowText" lastClr="000000"/>
                  </a:solidFill>
                </a:ln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. 15:5</a:t>
            </a:r>
            <a:endParaRPr lang="pt-BR" sz="38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82599A1C-B130-4B09-A932-036C057848AA}"/>
              </a:ext>
            </a:extLst>
          </p:cNvPr>
          <p:cNvSpPr txBox="1">
            <a:spLocks/>
          </p:cNvSpPr>
          <p:nvPr/>
        </p:nvSpPr>
        <p:spPr>
          <a:xfrm>
            <a:off x="-254" y="2598716"/>
            <a:ext cx="1219199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42950" indent="-742950" algn="just">
              <a:buFont typeface="+mj-lt"/>
              <a:buAutoNum type="alphaUcPeriod" startAt="2"/>
            </a:pPr>
            <a:r>
              <a:rPr lang="pt-BR" sz="4400" b="1" i="1" cap="none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Rounded MT Bold" panose="020F0704030504030204" pitchFamily="34" charset="0"/>
              </a:rPr>
              <a:t>REVISTAM-SE e TOMEM A ARMADURA: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F5D41D4D-312C-46AF-B7B8-C86B7F412ACB}"/>
              </a:ext>
            </a:extLst>
          </p:cNvPr>
          <p:cNvSpPr txBox="1">
            <a:spLocks/>
          </p:cNvSpPr>
          <p:nvPr/>
        </p:nvSpPr>
        <p:spPr>
          <a:xfrm>
            <a:off x="19414" y="3370546"/>
            <a:ext cx="1219199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42950" indent="-742950" algn="just">
              <a:buFont typeface="+mj-lt"/>
              <a:buAutoNum type="alphaUcPeriod" startAt="3"/>
            </a:pPr>
            <a:r>
              <a:rPr lang="pt-BR" sz="4400" b="1" i="1" cap="none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Rounded MT Bold" panose="020F0704030504030204" pitchFamily="34" charset="0"/>
              </a:rPr>
              <a:t>ESTEJAM ou MANTANHAM-SE FIRMES: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35747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8" grpId="0"/>
      <p:bldP spid="8" grpId="1"/>
      <p:bldP spid="14" grpId="0"/>
      <p:bldP spid="1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65809"/>
            <a:ext cx="12191999" cy="1325563"/>
          </a:xfrm>
        </p:spPr>
        <p:txBody>
          <a:bodyPr>
            <a:noAutofit/>
          </a:bodyPr>
          <a:lstStyle/>
          <a:p>
            <a:pPr marL="722313" marR="0" indent="-722313" algn="ctr" rtl="0">
              <a:buFont typeface="+mj-lt"/>
              <a:buAutoNum type="arabicPeriod" startAt="2"/>
            </a:pPr>
            <a:r>
              <a:rPr lang="pt-BR" sz="48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QUEM SÃO OS NOSSOS INIMIGOS ESPIRITUAIS?</a:t>
            </a:r>
            <a:endParaRPr lang="pt-BR" sz="48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0" y="732538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ln>
                  <a:solidFill>
                    <a:sysClr val="windowText" lastClr="000000"/>
                  </a:solidFill>
                </a:ln>
                <a:solidFill>
                  <a:srgbClr val="FF0000"/>
                </a:solidFill>
                <a:latin typeface="Arial Rounded MT Bold" panose="020F0704030504030204" pitchFamily="34" charset="0"/>
              </a:rPr>
              <a:t>6:11-13, 16</a:t>
            </a:r>
            <a:endParaRPr lang="pt-BR" sz="4400" b="1" i="1" dirty="0">
              <a:ln>
                <a:solidFill>
                  <a:sysClr val="windowText" lastClr="000000"/>
                </a:solidFill>
              </a:ln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648930" y="1487667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/>
            </a:pPr>
            <a:r>
              <a:rPr lang="pt-BR" sz="4400" b="1" i="1" cap="none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Rounded MT Bold" panose="020F0704030504030204" pitchFamily="34" charset="0"/>
              </a:rPr>
              <a:t>ELES NÃO SÃO HUMANOS – v. 12: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DF11E02-A4B2-4E3E-B004-E23C58B7D72A}"/>
              </a:ext>
            </a:extLst>
          </p:cNvPr>
          <p:cNvSpPr txBox="1">
            <a:spLocks/>
          </p:cNvSpPr>
          <p:nvPr/>
        </p:nvSpPr>
        <p:spPr>
          <a:xfrm>
            <a:off x="1681315" y="2805184"/>
            <a:ext cx="10353375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>
              <a:buFont typeface="+mj-lt"/>
              <a:buAutoNum type="romanUcPeriod"/>
            </a:pPr>
            <a:r>
              <a:rPr lang="pt-BR" sz="48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 Diabo – v. 11;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0" name="Título 1">
            <a:extLst>
              <a:ext uri="{FF2B5EF4-FFF2-40B4-BE49-F238E27FC236}">
                <a16:creationId xmlns:a16="http://schemas.microsoft.com/office/drawing/2014/main" id="{694284C6-BDC9-4F2A-907F-EDEEC6044AE2}"/>
              </a:ext>
            </a:extLst>
          </p:cNvPr>
          <p:cNvSpPr txBox="1">
            <a:spLocks/>
          </p:cNvSpPr>
          <p:nvPr/>
        </p:nvSpPr>
        <p:spPr>
          <a:xfrm>
            <a:off x="639102" y="2171004"/>
            <a:ext cx="11115367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2"/>
            </a:pPr>
            <a:r>
              <a:rPr lang="pt-BR" sz="4400" b="1" i="1" cap="none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Rounded MT Bold" panose="020F0704030504030204" pitchFamily="34" charset="0"/>
              </a:rPr>
              <a:t>ELES SÃO ESPIRITUAIS: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4" name="Título 1">
            <a:extLst>
              <a:ext uri="{FF2B5EF4-FFF2-40B4-BE49-F238E27FC236}">
                <a16:creationId xmlns:a16="http://schemas.microsoft.com/office/drawing/2014/main" id="{72F0EA91-6AE1-453F-BBCD-2A546AAF775A}"/>
              </a:ext>
            </a:extLst>
          </p:cNvPr>
          <p:cNvSpPr txBox="1">
            <a:spLocks/>
          </p:cNvSpPr>
          <p:nvPr/>
        </p:nvSpPr>
        <p:spPr>
          <a:xfrm>
            <a:off x="1671487" y="3606514"/>
            <a:ext cx="10485842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>
              <a:buFont typeface="+mj-lt"/>
              <a:buAutoNum type="romanUcPeriod" startAt="2"/>
            </a:pPr>
            <a:r>
              <a:rPr lang="pt-BR" sz="48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Os seguidores do Diabo – v. 12;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271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5" grpId="0"/>
      <p:bldP spid="8" grpId="0"/>
      <p:bldP spid="10" grpId="0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1061"/>
            <a:ext cx="12191999" cy="1325563"/>
          </a:xfrm>
        </p:spPr>
        <p:txBody>
          <a:bodyPr>
            <a:noAutofit/>
          </a:bodyPr>
          <a:lstStyle/>
          <a:p>
            <a:pPr marL="742950" marR="0" indent="-742950" algn="ctr" rtl="0">
              <a:buFont typeface="+mj-lt"/>
              <a:buAutoNum type="arabicPeriod" startAt="3"/>
            </a:pPr>
            <a:r>
              <a:rPr lang="pt-BR" sz="48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QUAIS SÃO AS NOSSAS ARMAS ESPIRITUAIS?</a:t>
            </a:r>
            <a:endParaRPr lang="pt-BR" sz="48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0" y="732538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6:14-20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DF11E02-A4B2-4E3E-B004-E23C58B7D72A}"/>
              </a:ext>
            </a:extLst>
          </p:cNvPr>
          <p:cNvSpPr txBox="1">
            <a:spLocks/>
          </p:cNvSpPr>
          <p:nvPr/>
        </p:nvSpPr>
        <p:spPr>
          <a:xfrm>
            <a:off x="2536723" y="3041161"/>
            <a:ext cx="949796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22313" indent="-722313">
              <a:buFont typeface="+mj-lt"/>
              <a:buAutoNum type="romanUcPeriod"/>
            </a:pPr>
            <a:r>
              <a:rPr lang="pt-BR" sz="48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 cinto da verdade – v. 14;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14" name="Imagem 13" descr="Uma imagem contendo clip-art&#10;&#10;Descrição gerada com alta confiança">
            <a:extLst>
              <a:ext uri="{FF2B5EF4-FFF2-40B4-BE49-F238E27FC236}">
                <a16:creationId xmlns:a16="http://schemas.microsoft.com/office/drawing/2014/main" id="{6DA848C3-FB4E-411F-B4F6-7E38C7BEE2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37"/>
          <a:stretch/>
        </p:blipFill>
        <p:spPr>
          <a:xfrm>
            <a:off x="-5174" y="2928776"/>
            <a:ext cx="2541897" cy="3909533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457206" y="1502416"/>
            <a:ext cx="1154307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/>
            </a:pPr>
            <a:r>
              <a:rPr lang="pt-BR" sz="4800" b="1" i="1" cap="none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Rounded MT Bold" panose="020F0704030504030204" pitchFamily="34" charset="0"/>
              </a:rPr>
              <a:t>O PODER DE DEUS – v. 10;</a:t>
            </a:r>
            <a:endParaRPr lang="pt-BR" sz="4800" b="1" i="1" cap="none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2939507B-A3F3-42F6-9B52-41118C029387}"/>
              </a:ext>
            </a:extLst>
          </p:cNvPr>
          <p:cNvSpPr txBox="1">
            <a:spLocks/>
          </p:cNvSpPr>
          <p:nvPr/>
        </p:nvSpPr>
        <p:spPr>
          <a:xfrm>
            <a:off x="447378" y="2200506"/>
            <a:ext cx="1154307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2"/>
            </a:pPr>
            <a:r>
              <a:rPr lang="pt-BR" sz="4800" b="1" i="1" cap="none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Rounded MT Bold" panose="020F0704030504030204" pitchFamily="34" charset="0"/>
              </a:rPr>
              <a:t>A ARMADURA DE DEUS – v. 14-20:</a:t>
            </a:r>
            <a:endParaRPr lang="pt-BR" sz="4800" b="1" i="1" cap="none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DE7D58B4-E2EC-4BAC-93BB-C3DD9641C492}"/>
              </a:ext>
            </a:extLst>
          </p:cNvPr>
          <p:cNvSpPr txBox="1">
            <a:spLocks/>
          </p:cNvSpPr>
          <p:nvPr/>
        </p:nvSpPr>
        <p:spPr>
          <a:xfrm>
            <a:off x="2541643" y="3650757"/>
            <a:ext cx="949796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28700" indent="-1028700">
              <a:buFont typeface="+mj-lt"/>
              <a:buAutoNum type="romanUcPeriod" startAt="2"/>
            </a:pPr>
            <a:r>
              <a:rPr lang="pt-BR" sz="48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 couraça da justiça – v. 14;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AD1F8E77-CA8D-4D69-835F-F55146B3763A}"/>
              </a:ext>
            </a:extLst>
          </p:cNvPr>
          <p:cNvSpPr txBox="1">
            <a:spLocks/>
          </p:cNvSpPr>
          <p:nvPr/>
        </p:nvSpPr>
        <p:spPr>
          <a:xfrm>
            <a:off x="2531815" y="4289855"/>
            <a:ext cx="9625514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28700" indent="-1028700">
              <a:buFont typeface="+mj-lt"/>
              <a:buAutoNum type="romanUcPeriod" startAt="3"/>
            </a:pPr>
            <a:r>
              <a:rPr lang="pt-BR" sz="44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As botas do evangelho – v. 15;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8" name="Título 1">
            <a:extLst>
              <a:ext uri="{FF2B5EF4-FFF2-40B4-BE49-F238E27FC236}">
                <a16:creationId xmlns:a16="http://schemas.microsoft.com/office/drawing/2014/main" id="{B6BED092-3724-4699-848F-756114E2AD41}"/>
              </a:ext>
            </a:extLst>
          </p:cNvPr>
          <p:cNvSpPr txBox="1">
            <a:spLocks/>
          </p:cNvSpPr>
          <p:nvPr/>
        </p:nvSpPr>
        <p:spPr>
          <a:xfrm>
            <a:off x="2521987" y="4914197"/>
            <a:ext cx="949796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28700" indent="-1028700">
              <a:buFont typeface="+mj-lt"/>
              <a:buAutoNum type="romanUcPeriod" startAt="4"/>
            </a:pPr>
            <a:r>
              <a:rPr lang="pt-BR" sz="48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 escudo da fé – v. 16;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193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8" grpId="0"/>
      <p:bldP spid="5" grpId="0"/>
      <p:bldP spid="15" grpId="0"/>
      <p:bldP spid="16" grpId="0"/>
      <p:bldP spid="17" grpId="0"/>
      <p:bldP spid="1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1061"/>
            <a:ext cx="12191999" cy="1325563"/>
          </a:xfrm>
        </p:spPr>
        <p:txBody>
          <a:bodyPr>
            <a:noAutofit/>
          </a:bodyPr>
          <a:lstStyle/>
          <a:p>
            <a:pPr marL="742950" marR="0" indent="-742950" algn="ctr" rtl="0">
              <a:buFont typeface="+mj-lt"/>
              <a:buAutoNum type="arabicPeriod" startAt="3"/>
            </a:pPr>
            <a:r>
              <a:rPr lang="pt-BR" sz="4800" b="1" u="sng" cap="none" dirty="0">
                <a:ln>
                  <a:solidFill>
                    <a:schemeClr val="tx1"/>
                  </a:solidFill>
                </a:ln>
                <a:latin typeface="Arial Rounded MT Bold" panose="020F0704030504030204" pitchFamily="34" charset="0"/>
              </a:rPr>
              <a:t>QUAIS SÃO AS NOSSAS ARMAS ESPIRITUAIS?</a:t>
            </a:r>
            <a:endParaRPr lang="pt-BR" sz="4800" b="0" i="1" u="sng" strike="noStrike" baseline="0" dirty="0">
              <a:ln>
                <a:solidFill>
                  <a:schemeClr val="tx1"/>
                </a:solidFill>
              </a:ln>
              <a:latin typeface="Arial Rounded MT Bold" panose="020F0704030504030204" pitchFamily="34" charset="0"/>
            </a:endParaRPr>
          </a:p>
        </p:txBody>
      </p:sp>
      <p:pic>
        <p:nvPicPr>
          <p:cNvPr id="3074" name="Picture 2" descr="Resultado de imagem para leitura bíblic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1729" y="4693298"/>
            <a:ext cx="3910271" cy="2164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ítulo 1">
            <a:extLst>
              <a:ext uri="{FF2B5EF4-FFF2-40B4-BE49-F238E27FC236}">
                <a16:creationId xmlns:a16="http://schemas.microsoft.com/office/drawing/2014/main" id="{2F274AB9-A88D-4F10-B7DA-D79A7508F971}"/>
              </a:ext>
            </a:extLst>
          </p:cNvPr>
          <p:cNvSpPr txBox="1">
            <a:spLocks/>
          </p:cNvSpPr>
          <p:nvPr/>
        </p:nvSpPr>
        <p:spPr>
          <a:xfrm>
            <a:off x="0" y="732538"/>
            <a:ext cx="12157329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cap="none" dirty="0">
                <a:solidFill>
                  <a:srgbClr val="FF0000"/>
                </a:solidFill>
                <a:latin typeface="Arial Rounded MT Bold" panose="020F0704030504030204" pitchFamily="34" charset="0"/>
              </a:rPr>
              <a:t>6:14-20</a:t>
            </a:r>
            <a:endParaRPr lang="pt-BR" sz="4400" b="1" i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8" name="Título 1">
            <a:extLst>
              <a:ext uri="{FF2B5EF4-FFF2-40B4-BE49-F238E27FC236}">
                <a16:creationId xmlns:a16="http://schemas.microsoft.com/office/drawing/2014/main" id="{8DF11E02-A4B2-4E3E-B004-E23C58B7D72A}"/>
              </a:ext>
            </a:extLst>
          </p:cNvPr>
          <p:cNvSpPr txBox="1">
            <a:spLocks/>
          </p:cNvSpPr>
          <p:nvPr/>
        </p:nvSpPr>
        <p:spPr>
          <a:xfrm>
            <a:off x="2536723" y="3041161"/>
            <a:ext cx="9620606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22313" indent="-722313">
              <a:buFont typeface="+mj-lt"/>
              <a:buAutoNum type="romanUcPeriod" startAt="5"/>
            </a:pPr>
            <a:r>
              <a:rPr lang="pt-BR" sz="44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O capacete da salvação – v. 17;</a:t>
            </a:r>
            <a:endParaRPr lang="pt-BR" sz="44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pic>
        <p:nvPicPr>
          <p:cNvPr id="14" name="Imagem 13" descr="Uma imagem contendo clip-art&#10;&#10;Descrição gerada com alta confiança">
            <a:extLst>
              <a:ext uri="{FF2B5EF4-FFF2-40B4-BE49-F238E27FC236}">
                <a16:creationId xmlns:a16="http://schemas.microsoft.com/office/drawing/2014/main" id="{6DA848C3-FB4E-411F-B4F6-7E38C7BEE23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237"/>
          <a:stretch/>
        </p:blipFill>
        <p:spPr>
          <a:xfrm>
            <a:off x="-5174" y="2928776"/>
            <a:ext cx="2541897" cy="3909533"/>
          </a:xfrm>
          <a:prstGeom prst="rect">
            <a:avLst/>
          </a:prstGeom>
        </p:spPr>
      </p:pic>
      <p:sp>
        <p:nvSpPr>
          <p:cNvPr id="5" name="Título 1">
            <a:extLst>
              <a:ext uri="{FF2B5EF4-FFF2-40B4-BE49-F238E27FC236}">
                <a16:creationId xmlns:a16="http://schemas.microsoft.com/office/drawing/2014/main" id="{F1BAED49-A014-44F9-AFD3-144AD4243BFB}"/>
              </a:ext>
            </a:extLst>
          </p:cNvPr>
          <p:cNvSpPr txBox="1">
            <a:spLocks/>
          </p:cNvSpPr>
          <p:nvPr/>
        </p:nvSpPr>
        <p:spPr>
          <a:xfrm>
            <a:off x="457206" y="1502416"/>
            <a:ext cx="1154307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/>
            </a:pPr>
            <a:r>
              <a:rPr lang="pt-BR" sz="4800" b="1" i="1" cap="none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Rounded MT Bold" panose="020F0704030504030204" pitchFamily="34" charset="0"/>
              </a:rPr>
              <a:t>O PODER DE DEUS – v. 10;</a:t>
            </a:r>
            <a:endParaRPr lang="pt-BR" sz="4800" b="1" i="1" cap="none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" name="Título 1">
            <a:extLst>
              <a:ext uri="{FF2B5EF4-FFF2-40B4-BE49-F238E27FC236}">
                <a16:creationId xmlns:a16="http://schemas.microsoft.com/office/drawing/2014/main" id="{2939507B-A3F3-42F6-9B52-41118C029387}"/>
              </a:ext>
            </a:extLst>
          </p:cNvPr>
          <p:cNvSpPr txBox="1">
            <a:spLocks/>
          </p:cNvSpPr>
          <p:nvPr/>
        </p:nvSpPr>
        <p:spPr>
          <a:xfrm>
            <a:off x="447378" y="2200506"/>
            <a:ext cx="11543070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50925" indent="-1028700" algn="just">
              <a:buFont typeface="+mj-lt"/>
              <a:buAutoNum type="alphaUcPeriod" startAt="2"/>
            </a:pPr>
            <a:r>
              <a:rPr lang="pt-BR" sz="4800" b="1" i="1" cap="none" dirty="0">
                <a:ln>
                  <a:solidFill>
                    <a:sysClr val="windowText" lastClr="000000"/>
                  </a:solidFill>
                </a:ln>
                <a:solidFill>
                  <a:srgbClr val="00B050"/>
                </a:solidFill>
                <a:latin typeface="Arial Rounded MT Bold" panose="020F0704030504030204" pitchFamily="34" charset="0"/>
              </a:rPr>
              <a:t>A ARMADURA DE DEUS – v. 14-20:</a:t>
            </a:r>
            <a:endParaRPr lang="pt-BR" sz="4800" b="1" i="1" cap="none" dirty="0">
              <a:ln>
                <a:solidFill>
                  <a:sysClr val="windowText" lastClr="000000"/>
                </a:solidFill>
              </a:ln>
              <a:solidFill>
                <a:srgbClr val="00B05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6" name="Título 1">
            <a:extLst>
              <a:ext uri="{FF2B5EF4-FFF2-40B4-BE49-F238E27FC236}">
                <a16:creationId xmlns:a16="http://schemas.microsoft.com/office/drawing/2014/main" id="{DE7D58B4-E2EC-4BAC-93BB-C3DD9641C492}"/>
              </a:ext>
            </a:extLst>
          </p:cNvPr>
          <p:cNvSpPr txBox="1">
            <a:spLocks/>
          </p:cNvSpPr>
          <p:nvPr/>
        </p:nvSpPr>
        <p:spPr>
          <a:xfrm>
            <a:off x="2541643" y="3650757"/>
            <a:ext cx="949796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722313" indent="-722313">
              <a:buFont typeface="+mj-lt"/>
              <a:buAutoNum type="romanUcPeriod" startAt="6"/>
            </a:pPr>
            <a:r>
              <a:rPr lang="pt-BR" sz="48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 espada do Espírito:             a Palavra de Deus – v. 17;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  <p:sp>
        <p:nvSpPr>
          <p:cNvPr id="17" name="Título 1">
            <a:extLst>
              <a:ext uri="{FF2B5EF4-FFF2-40B4-BE49-F238E27FC236}">
                <a16:creationId xmlns:a16="http://schemas.microsoft.com/office/drawing/2014/main" id="{AD1F8E77-CA8D-4D69-835F-F55146B3763A}"/>
              </a:ext>
            </a:extLst>
          </p:cNvPr>
          <p:cNvSpPr txBox="1">
            <a:spLocks/>
          </p:cNvSpPr>
          <p:nvPr/>
        </p:nvSpPr>
        <p:spPr>
          <a:xfrm>
            <a:off x="2531815" y="4894539"/>
            <a:ext cx="9497968" cy="1143714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b="0" i="0" kern="1200" cap="all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marL="1028700" indent="-1028700">
              <a:buFont typeface="+mj-lt"/>
              <a:buAutoNum type="romanUcPeriod" startAt="7"/>
            </a:pPr>
            <a:r>
              <a:rPr lang="pt-BR" sz="4800" b="1" i="1" cap="none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anose="020F0704030504030204" pitchFamily="34" charset="0"/>
              </a:rPr>
              <a:t>A oração – vv. 18-20.</a:t>
            </a:r>
            <a:endParaRPr lang="pt-BR" sz="4500" b="1" i="1" cap="none" dirty="0">
              <a:ln>
                <a:solidFill>
                  <a:sysClr val="windowText" lastClr="000000"/>
                </a:solidFill>
              </a:ln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776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6" grpId="0"/>
      <p:bldP spid="17" grpId="0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eria">
  <a:themeElements>
    <a:clrScheme name="Galeria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a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a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2097</TotalTime>
  <Words>382</Words>
  <Application>Microsoft Office PowerPoint</Application>
  <PresentationFormat>Widescreen</PresentationFormat>
  <Paragraphs>58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14</vt:i4>
      </vt:variant>
    </vt:vector>
  </HeadingPairs>
  <TitlesOfParts>
    <vt:vector size="25" baseType="lpstr">
      <vt:lpstr>Arial</vt:lpstr>
      <vt:lpstr>Arial Rounded MT Bold</vt:lpstr>
      <vt:lpstr>Calibri</vt:lpstr>
      <vt:lpstr>Calibri Light</vt:lpstr>
      <vt:lpstr>Cooper Black</vt:lpstr>
      <vt:lpstr>Gill Sans MT</vt:lpstr>
      <vt:lpstr>Matura MT Script Capitals</vt:lpstr>
      <vt:lpstr>Times New Roman</vt:lpstr>
      <vt:lpstr>Wingdings</vt:lpstr>
      <vt:lpstr>Tema do Office</vt:lpstr>
      <vt:lpstr>Galeria</vt:lpstr>
      <vt:lpstr>Apresentação do PowerPoint</vt:lpstr>
      <vt:lpstr>Ideia Central:</vt:lpstr>
      <vt:lpstr>Desafio 02:</vt:lpstr>
      <vt:lpstr>Leitura Bíblica:</vt:lpstr>
      <vt:lpstr>QUAIS SÃO AS NOSSAS RESPONSABILIDADES NESTA BATALHA?</vt:lpstr>
      <vt:lpstr>QUAIS SÃO AS NOSSAS RESPONSABILIDADES NESTA BATALHA:</vt:lpstr>
      <vt:lpstr>QUEM SÃO OS NOSSOS INIMIGOS ESPIRITUAIS?</vt:lpstr>
      <vt:lpstr>QUAIS SÃO AS NOSSAS ARMAS ESPIRITUAIS?</vt:lpstr>
      <vt:lpstr>QUAIS SÃO AS NOSSAS ARMAS ESPIRITUAIS?</vt:lpstr>
      <vt:lpstr>Apresentação do PowerPoint</vt:lpstr>
      <vt:lpstr>Ideia Central:</vt:lpstr>
      <vt:lpstr>Desafio 02: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EBD 2017</dc:title>
  <dc:creator>Rodrigo</dc:creator>
  <cp:lastModifiedBy>Rodrigo Patente Alves</cp:lastModifiedBy>
  <cp:revision>237</cp:revision>
  <dcterms:created xsi:type="dcterms:W3CDTF">2017-02-01T18:13:48Z</dcterms:created>
  <dcterms:modified xsi:type="dcterms:W3CDTF">2018-04-22T18:58:01Z</dcterms:modified>
</cp:coreProperties>
</file>