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62" r:id="rId3"/>
    <p:sldId id="313" r:id="rId4"/>
    <p:sldId id="395" r:id="rId5"/>
    <p:sldId id="399" r:id="rId6"/>
    <p:sldId id="385" r:id="rId7"/>
    <p:sldId id="400" r:id="rId8"/>
    <p:sldId id="440" r:id="rId9"/>
    <p:sldId id="443" r:id="rId10"/>
    <p:sldId id="438" r:id="rId11"/>
    <p:sldId id="323" r:id="rId12"/>
    <p:sldId id="444" r:id="rId13"/>
    <p:sldId id="322" r:id="rId14"/>
    <p:sldId id="30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66CCFF"/>
    <a:srgbClr val="993300"/>
    <a:srgbClr val="9933FF"/>
    <a:srgbClr val="5F5F5F"/>
    <a:srgbClr val="666699"/>
    <a:srgbClr val="66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0" d="100"/>
          <a:sy n="60" d="100"/>
        </p:scale>
        <p:origin x="-44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1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1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0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0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3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15/07/2018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="" xmlns:a16="http://schemas.microsoft.com/office/drawing/2014/main" id="{D6E154CD-BC68-414D-90AA-714977ED5D3B}"/>
              </a:ext>
            </a:extLst>
          </p:cNvPr>
          <p:cNvSpPr txBox="1">
            <a:spLocks/>
          </p:cNvSpPr>
          <p:nvPr/>
        </p:nvSpPr>
        <p:spPr>
          <a:xfrm>
            <a:off x="7934632" y="1"/>
            <a:ext cx="41302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Lição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11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224853" y="370837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HOJE APRENDEMOS: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24568" y="1877054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000"/>
              </a:lnSpc>
            </a:pPr>
            <a:r>
              <a:rPr lang="pt-BR" sz="10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</a:t>
            </a:r>
            <a:r>
              <a:rPr lang="pt-BR" sz="105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 </a:t>
            </a:r>
            <a:r>
              <a:rPr lang="pt-BR" sz="10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julgará o homem que não cumprir com suas responsabilidades!</a:t>
            </a:r>
            <a:endParaRPr lang="pt-BR" sz="10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21325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200"/>
              </a:lnSpc>
            </a:pPr>
            <a:r>
              <a:rPr lang="pt-BR" sz="7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Note a graça e o juízo de Deus durante a história do povo de Israel!</a:t>
            </a:r>
            <a:endParaRPr lang="pt-BR" sz="7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263766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32743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Comprometa-se a temer ao Senhor e cumprir com suas responsabilidades!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B539E661-54F3-48C1-B77C-B22741221A80}"/>
              </a:ext>
            </a:extLst>
          </p:cNvPr>
          <p:cNvSpPr txBox="1">
            <a:spLocks/>
          </p:cNvSpPr>
          <p:nvPr/>
        </p:nvSpPr>
        <p:spPr>
          <a:xfrm>
            <a:off x="415323" y="5332918"/>
            <a:ext cx="114528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Berlin Sans FB Demi" panose="020E0802020502020306" pitchFamily="34" charset="0"/>
              </a:rPr>
              <a:t>VAMOS ORAR!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="" xmlns:a16="http://schemas.microsoft.com/office/drawing/2014/main" id="{A8A7310D-928B-4C36-AF6E-F2871CEF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9" y="431902"/>
            <a:ext cx="8867775" cy="53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19443E2B-C355-47B9-A671-638C14E1D0B3}"/>
              </a:ext>
            </a:extLst>
          </p:cNvPr>
          <p:cNvSpPr txBox="1">
            <a:spLocks/>
          </p:cNvSpPr>
          <p:nvPr/>
        </p:nvSpPr>
        <p:spPr>
          <a:xfrm>
            <a:off x="224853" y="356089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" panose="020E0602020502020306" pitchFamily="34" charset="0"/>
              </a:rPr>
              <a:t>PRÓXIMO DOMINGO: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7EB11590-E0F6-47A6-831D-E14C707C60BF}"/>
              </a:ext>
            </a:extLst>
          </p:cNvPr>
          <p:cNvSpPr txBox="1">
            <a:spLocks/>
          </p:cNvSpPr>
          <p:nvPr/>
        </p:nvSpPr>
        <p:spPr>
          <a:xfrm>
            <a:off x="122904" y="3024297"/>
            <a:ext cx="1193144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 smtClean="0">
                <a:latin typeface="Berlin Sans FB Demi" panose="020E0802020502020306" pitchFamily="34" charset="0"/>
              </a:rPr>
              <a:t>NÃO HAVERÁ EBD</a:t>
            </a:r>
            <a:endParaRPr lang="pt-BR" sz="8800" b="1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0" y="425084"/>
            <a:ext cx="11300790" cy="1325563"/>
          </a:xfrm>
        </p:spPr>
        <p:txBody>
          <a:bodyPr>
            <a:noAutofit/>
          </a:bodyPr>
          <a:lstStyle/>
          <a:p>
            <a:pPr marL="857250" marR="0" indent="-857250" rtl="0">
              <a:buFont typeface="Wingdings" panose="05000000000000000000" pitchFamily="2" charset="2"/>
              <a:buChar char="ü"/>
            </a:pP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Leitura </a:t>
            </a:r>
            <a:r>
              <a:rPr lang="pt-BR" sz="8800" b="1" cap="none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B</a:t>
            </a: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íblica:</a:t>
            </a:r>
            <a:endParaRPr lang="pt-BR" sz="8000" b="0" i="1" u="none" strike="noStrike" baseline="0" dirty="0">
              <a:ln w="9525"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29" y="4693298"/>
            <a:ext cx="3910271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AFE951A6-A9EB-48D4-9CD9-FA05784DA2EA}"/>
              </a:ext>
            </a:extLst>
          </p:cNvPr>
          <p:cNvSpPr txBox="1">
            <a:spLocks/>
          </p:cNvSpPr>
          <p:nvPr/>
        </p:nvSpPr>
        <p:spPr>
          <a:xfrm>
            <a:off x="1453464" y="1918216"/>
            <a:ext cx="9614586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cap="none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 Samuel </a:t>
            </a:r>
            <a:r>
              <a:rPr lang="pt-BR" sz="9600" b="1" cap="none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12:1-25</a:t>
            </a:r>
            <a:endParaRPr lang="pt-BR" sz="9600" b="1" i="1" dirty="0">
              <a:ln w="38100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-31812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80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Lição </a:t>
            </a:r>
            <a:r>
              <a:rPr lang="pt-BR" sz="8000" b="1" cap="none" dirty="0" smtClean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11:</a:t>
            </a:r>
            <a:endParaRPr lang="pt-BR" sz="8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1149086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2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 transferência do governo civil de Samuel para Saul!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719035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80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Ideia Central:</a:t>
            </a:r>
            <a:endParaRPr lang="pt-BR" sz="8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3928856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000"/>
              </a:lnSpc>
            </a:pP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 julgará o homem que não cumprir com suas responsabilidades!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21325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200"/>
              </a:lnSpc>
            </a:pPr>
            <a:r>
              <a:rPr lang="pt-BR" sz="7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Note a graça e o juízo de Deus durante a história do povo de Israel!</a:t>
            </a:r>
            <a:endParaRPr lang="pt-BR" sz="7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263766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32743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Comprometa-se a temer ao Senhor e cumprir com suas responsabilidades!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1161"/>
            <a:ext cx="12191999" cy="1325563"/>
          </a:xfrm>
        </p:spPr>
        <p:txBody>
          <a:bodyPr>
            <a:noAutofit/>
          </a:bodyPr>
          <a:lstStyle/>
          <a:p>
            <a:pPr marR="0" algn="ctr" rtl="0">
              <a:lnSpc>
                <a:spcPts val="7200"/>
              </a:lnSpc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TRANSFERE O GOVERNO CIVIL A SAUL = VV.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1-5</a:t>
            </a:r>
            <a:endParaRPr lang="pt-BR" sz="6000" b="0" i="1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9104" y="250938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7200"/>
              </a:lnSpc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CONFRONTA ISRAEL COM SEU PECADO = VV.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6-18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20480" y="485417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6500"/>
              </a:lnSpc>
            </a:pP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ARREPENDIMENTO DO POVO E ADVERTÊNCIAS FINAIS = VV. </a:t>
            </a:r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19-25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9184" y="-35148"/>
            <a:ext cx="12122508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</a:t>
            </a:r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TRANSFERE </a:t>
            </a:r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GOVERNO CIVIL A SAUL:</a:t>
            </a:r>
            <a:endParaRPr lang="pt-BR" sz="60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41890" y="2208309"/>
            <a:ext cx="1200916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52450" indent="-552450">
              <a:lnSpc>
                <a:spcPts val="6500"/>
              </a:lnSpc>
              <a:buFont typeface="+mj-lt"/>
              <a:buAutoNum type="arabicParenR"/>
            </a:pPr>
            <a:r>
              <a:rPr lang="pt-BR" sz="57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atendeu o pedido do povo;</a:t>
            </a:r>
            <a:endParaRPr lang="pt-BR" sz="57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548328" y="779503"/>
            <a:ext cx="26003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1-5</a:t>
            </a:r>
            <a:endParaRPr lang="pt-BR" sz="660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10358" y="3227839"/>
            <a:ext cx="1203543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30225" indent="-512763">
              <a:lnSpc>
                <a:spcPts val="6500"/>
              </a:lnSpc>
              <a:buFont typeface="+mj-lt"/>
              <a:buAutoNum type="arabicParenR" startAt="2"/>
            </a:pPr>
            <a:r>
              <a:rPr lang="pt-BR" sz="57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reconheceu sua velhice;</a:t>
            </a:r>
            <a:endParaRPr lang="pt-BR" sz="57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20865" y="4247369"/>
            <a:ext cx="1137219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22300" indent="-622300" algn="just">
              <a:lnSpc>
                <a:spcPts val="6500"/>
              </a:lnSpc>
              <a:buFont typeface="+mj-lt"/>
              <a:buAutoNum type="arabicParenR" startAt="3"/>
              <a:tabLst>
                <a:tab pos="441325" algn="l"/>
              </a:tabLst>
            </a:pPr>
            <a:r>
              <a:rPr lang="pt-BR" sz="57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exigiu uma avaliação pública de seu governo</a:t>
            </a:r>
            <a:r>
              <a:rPr lang="pt-BR" sz="5700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pt-BR" sz="57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civil.</a:t>
            </a:r>
            <a:endParaRPr lang="pt-BR" sz="57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Bisel 5"/>
          <p:cNvSpPr/>
          <p:nvPr/>
        </p:nvSpPr>
        <p:spPr>
          <a:xfrm>
            <a:off x="141890" y="2270241"/>
            <a:ext cx="12003905" cy="4099034"/>
          </a:xfrm>
          <a:prstGeom prst="beve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O LÍDER DO POVO DE DEUS PRECISA VIVER DE MODO IRREPREENSÍVEL!</a:t>
            </a:r>
            <a:endParaRPr lang="pt-BR" sz="6000" b="1" dirty="0">
              <a:ln>
                <a:solidFill>
                  <a:sysClr val="windowText" lastClr="000000"/>
                </a:solidFill>
              </a:ln>
              <a:effectLst>
                <a:glow rad="127000">
                  <a:schemeClr val="bg1"/>
                </a:glo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1" grpId="0"/>
      <p:bldP spid="1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9183" y="-35148"/>
            <a:ext cx="11712604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CONFRONTA ISRAEL COM SEU PECADO:</a:t>
            </a:r>
            <a:endParaRPr lang="pt-BR" sz="60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9186" y="1908755"/>
            <a:ext cx="1196186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52450" indent="-552450">
              <a:lnSpc>
                <a:spcPts val="6500"/>
              </a:lnSpc>
              <a:buFont typeface="+mj-lt"/>
              <a:buAutoNum type="arabicParenR"/>
            </a:pPr>
            <a:r>
              <a:rPr lang="pt-BR" sz="57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fez uma retrospectiva do agir de Deus na história de Israel;</a:t>
            </a:r>
          </a:p>
          <a:p>
            <a:pPr>
              <a:lnSpc>
                <a:spcPts val="6500"/>
              </a:lnSpc>
            </a:pP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374902" y="858333"/>
            <a:ext cx="27959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6-18</a:t>
            </a:r>
            <a:endParaRPr lang="pt-BR" sz="6000" dirty="0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409546" y="3596799"/>
            <a:ext cx="116266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01675" indent="-701675">
              <a:lnSpc>
                <a:spcPts val="6000"/>
              </a:lnSpc>
              <a:buFont typeface="Wingdings" pitchFamily="2" charset="2"/>
              <a:buChar char="Ø"/>
            </a:pPr>
            <a:r>
              <a:rPr lang="pt-BR" sz="4800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 mostrou pecados do povo;</a:t>
            </a:r>
            <a:endParaRPr lang="pt-BR" sz="48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420052" y="4237945"/>
            <a:ext cx="116266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01675" indent="-701675">
              <a:lnSpc>
                <a:spcPts val="6000"/>
              </a:lnSpc>
              <a:buFont typeface="Wingdings" pitchFamily="2" charset="2"/>
              <a:buChar char="Ø"/>
            </a:pPr>
            <a:r>
              <a:rPr lang="pt-BR" sz="4800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 mostrou o juízo de Deus;</a:t>
            </a:r>
            <a:endParaRPr lang="pt-BR" sz="48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414792" y="4894857"/>
            <a:ext cx="116266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01675" indent="-701675">
              <a:lnSpc>
                <a:spcPts val="6000"/>
              </a:lnSpc>
              <a:buFont typeface="Wingdings" pitchFamily="2" charset="2"/>
              <a:buChar char="Ø"/>
            </a:pPr>
            <a:r>
              <a:rPr lang="pt-BR" sz="4800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 mostrou o arrependimento do povo;</a:t>
            </a:r>
            <a:endParaRPr lang="pt-BR" sz="48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425298" y="5551769"/>
            <a:ext cx="116266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01675" indent="-701675">
              <a:lnSpc>
                <a:spcPts val="6000"/>
              </a:lnSpc>
              <a:buFont typeface="Wingdings" pitchFamily="2" charset="2"/>
              <a:buChar char="Ø"/>
            </a:pPr>
            <a:r>
              <a:rPr lang="pt-BR" sz="4800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 mostrou a misericórdia de Deus!</a:t>
            </a:r>
            <a:endParaRPr lang="pt-BR" sz="48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9183" y="-35148"/>
            <a:ext cx="11712604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CONFRONTA ISRAEL COM SEU PECADO:</a:t>
            </a:r>
            <a:endParaRPr lang="pt-BR" sz="60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9186" y="1908755"/>
            <a:ext cx="1196186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52450" indent="-552450">
              <a:lnSpc>
                <a:spcPts val="6500"/>
              </a:lnSpc>
              <a:buFont typeface="+mj-lt"/>
              <a:buAutoNum type="arabicParenR"/>
            </a:pPr>
            <a:r>
              <a:rPr lang="pt-BR" sz="57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fez uma retrospectiva do agir de Deus na história de Israel;</a:t>
            </a:r>
          </a:p>
          <a:p>
            <a:pPr>
              <a:lnSpc>
                <a:spcPts val="6500"/>
              </a:lnSpc>
            </a:pP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374902" y="858333"/>
            <a:ext cx="27959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6-18</a:t>
            </a:r>
            <a:endParaRPr lang="pt-BR" sz="6000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3926" y="5718867"/>
            <a:ext cx="1196186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8175" indent="-638175">
              <a:lnSpc>
                <a:spcPts val="6500"/>
              </a:lnSpc>
              <a:buFont typeface="+mj-lt"/>
              <a:buAutoNum type="arabicParenR" startAt="3"/>
            </a:pPr>
            <a:r>
              <a:rPr lang="pt-BR" sz="57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 mostra ao povo o seu </a:t>
            </a:r>
            <a:r>
              <a:rPr lang="pt-BR" sz="57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pecado</a:t>
            </a:r>
            <a:r>
              <a:rPr lang="pt-BR" sz="5700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!</a:t>
            </a:r>
            <a:endParaRPr lang="pt-BR" sz="5700" dirty="0" smtClean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25964" y="3837453"/>
            <a:ext cx="1196186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2763" indent="-512763">
              <a:lnSpc>
                <a:spcPts val="6000"/>
              </a:lnSpc>
              <a:buFont typeface="+mj-lt"/>
              <a:buAutoNum type="arabicParenR" startAt="2"/>
              <a:tabLst>
                <a:tab pos="630238" algn="l"/>
              </a:tabLst>
            </a:pPr>
            <a:r>
              <a:rPr lang="pt-BR" sz="57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 convoca o povo a uma vida de arrependimento e consagração!</a:t>
            </a:r>
          </a:p>
          <a:p>
            <a:pPr marL="1143000" indent="-1143000">
              <a:lnSpc>
                <a:spcPts val="6000"/>
              </a:lnSpc>
              <a:buFont typeface="+mj-lt"/>
              <a:buAutoNum type="arabicParenR" startAt="2"/>
            </a:pP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Bisel 6"/>
          <p:cNvSpPr/>
          <p:nvPr/>
        </p:nvSpPr>
        <p:spPr>
          <a:xfrm>
            <a:off x="141890" y="2066415"/>
            <a:ext cx="12003905" cy="4635060"/>
          </a:xfrm>
          <a:prstGeom prst="beve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O POVO DE DEUS DEVE VIVER DE MODO IRREPREENSÍVEL!</a:t>
            </a:r>
            <a:endParaRPr lang="pt-BR" sz="6000" b="1" dirty="0">
              <a:ln>
                <a:solidFill>
                  <a:sysClr val="windowText" lastClr="000000"/>
                </a:solidFill>
              </a:ln>
              <a:effectLst>
                <a:glow rad="127000">
                  <a:schemeClr val="bg1"/>
                </a:glo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648" y="-35148"/>
            <a:ext cx="12205647" cy="1325563"/>
          </a:xfrm>
        </p:spPr>
        <p:txBody>
          <a:bodyPr>
            <a:noAutofit/>
          </a:bodyPr>
          <a:lstStyle/>
          <a:p>
            <a:pPr marR="0" rtl="0"/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  </a:t>
            </a:r>
            <a:r>
              <a:rPr lang="pt-BR" sz="54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ARREPENDIMENTO DO POVO E    </a:t>
            </a:r>
            <a:br>
              <a:rPr lang="pt-BR" sz="54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r>
              <a:rPr lang="pt-BR" sz="54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</a:t>
            </a: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       </a:t>
            </a:r>
            <a:r>
              <a:rPr lang="pt-BR" sz="54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ADVERTÊNCIAS FINAIS:</a:t>
            </a:r>
            <a:endParaRPr lang="pt-BR" sz="60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-15766" y="198665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46113" indent="-646113" algn="ctr">
              <a:lnSpc>
                <a:spcPts val="6500"/>
              </a:lnSpc>
              <a:buFont typeface="+mj-lt"/>
              <a:buAutoNum type="arabicParenR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Como o povo reagiu ao chamado de Samuel e ao sinal concedido?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192594" y="794667"/>
            <a:ext cx="29113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19-25</a:t>
            </a:r>
            <a:endParaRPr lang="pt-BR" sz="5400" dirty="0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272" y="415884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28638" indent="-528638" algn="ctr">
              <a:lnSpc>
                <a:spcPts val="6000"/>
              </a:lnSpc>
              <a:buFont typeface="+mj-lt"/>
              <a:buAutoNum type="arabicParenR" startAt="2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Como Samuel reagiu ao arrependimento do povo?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3823</TotalTime>
  <Words>334</Words>
  <Application>Microsoft Office PowerPoint</Application>
  <PresentationFormat>Personalizar</PresentationFormat>
  <Paragraphs>46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Cacho</vt:lpstr>
      <vt:lpstr>Apresentação do PowerPoint</vt:lpstr>
      <vt:lpstr>Leitura Bíblica:</vt:lpstr>
      <vt:lpstr>Apresentação do PowerPoint</vt:lpstr>
      <vt:lpstr>Apresentação do PowerPoint</vt:lpstr>
      <vt:lpstr>SAMUEL TRANSFERE O GOVERNO CIVIL A SAUL = VV. 1-5</vt:lpstr>
      <vt:lpstr>SAMUEL TRANSFERE O GOVERNO CIVIL A SAUL:</vt:lpstr>
      <vt:lpstr>SAMUEL CONFRONTA ISRAEL COM SEU PECADO:</vt:lpstr>
      <vt:lpstr>SAMUEL CONFRONTA ISRAEL COM SEU PECADO:</vt:lpstr>
      <vt:lpstr>   O ARREPENDIMENTO DO POVO E              ADVERTÊNCIAS FINAIS: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2017</dc:title>
  <dc:creator>Rodrigo</dc:creator>
  <cp:lastModifiedBy>Rodrigo</cp:lastModifiedBy>
  <cp:revision>336</cp:revision>
  <dcterms:created xsi:type="dcterms:W3CDTF">2017-02-01T18:13:48Z</dcterms:created>
  <dcterms:modified xsi:type="dcterms:W3CDTF">2018-07-15T19:00:40Z</dcterms:modified>
</cp:coreProperties>
</file>