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40" r:id="rId9"/>
    <p:sldId id="445" r:id="rId10"/>
    <p:sldId id="438" r:id="rId11"/>
    <p:sldId id="323" r:id="rId12"/>
    <p:sldId id="446" r:id="rId13"/>
    <p:sldId id="322" r:id="rId14"/>
    <p:sldId id="30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66CCFF"/>
    <a:srgbClr val="993300"/>
    <a:srgbClr val="9933FF"/>
    <a:srgbClr val="5F5F5F"/>
    <a:srgbClr val="666699"/>
    <a:srgbClr val="66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-44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12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24568" y="1971650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000"/>
              </a:lnSpc>
            </a:pP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obediência a Deus é crucial para uma liderança sadia!</a:t>
            </a:r>
            <a:endParaRPr lang="pt-BR" sz="10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132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Observe a desobediência e a dureza de coração de Saul para com o Senhor!</a:t>
            </a:r>
            <a:endParaRPr lang="pt-BR" sz="7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40566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B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usque para si um coração que ouve, obedece e se humilha perante o Senhor!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 smtClean="0">
                <a:latin typeface="Berlin Sans FB Demi" panose="020E0802020502020306" pitchFamily="34" charset="0"/>
              </a:rPr>
              <a:t>1 Samuel capítulo 14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13:1-23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-31812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80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12: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149086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rejeição de Saul como Rei em virtude de sua 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sobediência à Deus!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4967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72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370304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300"/>
              </a:lnSpc>
            </a:pPr>
            <a:r>
              <a:rPr lang="pt-BR" sz="7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obediência a Deus é crucial para uma liderança sadia!</a:t>
            </a:r>
            <a:endParaRPr lang="pt-BR" sz="7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132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Observe a desobediência e a dureza de coração de Saul para com o Senhor!</a:t>
            </a:r>
            <a:endParaRPr lang="pt-BR" sz="7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40566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B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usque para si um coração que ouve, obedece e se humilha perante o Senhor!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1161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ATO CORAJOSO DE JÔNATAS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1-7</a:t>
            </a:r>
            <a:endParaRPr lang="pt-BR" sz="60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250938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ATO COVARDE DE SAUL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   VV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8-15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20480" y="485417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A SUPERIORIDADE MILITAR DOS FILISTEUS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</a:t>
            </a: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16-23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10" y="-35148"/>
            <a:ext cx="12122508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ATO CORAJOSO DE JÔNATAS:</a:t>
            </a:r>
            <a:endParaRPr lang="pt-BR" sz="64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41890" y="2003351"/>
            <a:ext cx="1200916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52450" indent="-552450" algn="ctr">
              <a:lnSpc>
                <a:spcPts val="6500"/>
              </a:lnSpc>
              <a:buFont typeface="+mj-lt"/>
              <a:buAutoNum type="arabicParenR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O jovem príncipe derrotou       a guarnição dos                 filisteus em Gibeá;</a:t>
            </a:r>
            <a:endParaRPr lang="pt-BR" sz="66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532562" y="779503"/>
            <a:ext cx="2576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1-7</a:t>
            </a:r>
            <a:endParaRPr lang="pt-BR" sz="66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10358" y="4962099"/>
            <a:ext cx="1203543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0225" indent="-512763" algn="ctr">
              <a:lnSpc>
                <a:spcPts val="6500"/>
              </a:lnSpc>
              <a:buFont typeface="+mj-lt"/>
              <a:buAutoNum type="arabicParenR" startAt="2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Os filisteus prepararam a sua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reta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liação contra Israel!</a:t>
            </a:r>
            <a:endParaRPr lang="pt-BR" sz="66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4" y="-50914"/>
            <a:ext cx="12153915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ATO COVARDE DE SAUL:</a:t>
            </a:r>
            <a:endParaRPr lang="pt-BR" sz="72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9186" y="2334437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52450" indent="-552450" algn="ctr">
              <a:lnSpc>
                <a:spcPts val="6500"/>
              </a:lnSpc>
              <a:buFont typeface="+mj-lt"/>
              <a:buAutoNum type="arabicParenR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Saul se lembrou da ordem de </a:t>
            </a:r>
            <a:r>
              <a:rPr lang="pt-BR" sz="6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dada atravé</a:t>
            </a:r>
            <a:r>
              <a:rPr lang="pt-BR" sz="6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 de Samuel</a:t>
            </a:r>
            <a:r>
              <a:rPr lang="pt-BR" sz="6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;</a:t>
            </a:r>
            <a:endParaRPr lang="pt-BR" sz="63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ts val="6500"/>
              </a:lnSpc>
            </a:pPr>
            <a:endParaRPr lang="pt-BR" sz="7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327604" y="952929"/>
            <a:ext cx="27574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8-15</a:t>
            </a:r>
            <a:endParaRPr lang="pt-BR" sz="60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3926" y="4583715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6575" indent="-536575" algn="ctr">
              <a:lnSpc>
                <a:spcPts val="6500"/>
              </a:lnSpc>
              <a:buFont typeface="+mj-lt"/>
              <a:buAutoNum type="arabicParenR" startAt="2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Saul desobedeceu a Deus;</a:t>
            </a:r>
            <a:endParaRPr lang="pt-BR" sz="66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  <a:p>
            <a:pPr marL="1143000" indent="-1143000" algn="ctr">
              <a:lnSpc>
                <a:spcPts val="6500"/>
              </a:lnSpc>
              <a:buFont typeface="+mj-lt"/>
              <a:buAutoNum type="arabicParenR" startAt="2"/>
            </a:pPr>
            <a:endParaRPr lang="pt-BR" sz="7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4" y="-50914"/>
            <a:ext cx="12153915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ATO COVARDE DE SAUL:</a:t>
            </a:r>
            <a:endParaRPr lang="pt-BR" sz="72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9186" y="2334437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6575" indent="-536575" algn="ctr">
              <a:lnSpc>
                <a:spcPts val="6500"/>
              </a:lnSpc>
              <a:buFont typeface="+mj-lt"/>
              <a:buAutoNum type="arabicParenR" startAt="3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Saul não reconheceu o seu erro, quando foi confrontado</a:t>
            </a:r>
            <a:r>
              <a:rPr lang="pt-BR" sz="6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!</a:t>
            </a:r>
            <a:endParaRPr lang="pt-BR" sz="63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  <a:p>
            <a:pPr marL="1143000" indent="-1143000" algn="ctr">
              <a:lnSpc>
                <a:spcPts val="6500"/>
              </a:lnSpc>
              <a:buFont typeface="+mj-lt"/>
              <a:buAutoNum type="arabicParenR" startAt="3"/>
            </a:pPr>
            <a:endParaRPr lang="pt-BR" sz="7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327604" y="952929"/>
            <a:ext cx="27574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8-15</a:t>
            </a:r>
            <a:endParaRPr lang="pt-BR" sz="60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3926" y="4583715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4513" indent="-544513" algn="ctr">
              <a:lnSpc>
                <a:spcPts val="6500"/>
              </a:lnSpc>
              <a:buFont typeface="+mj-lt"/>
              <a:buAutoNum type="arabicParenR" startAt="4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Saul colheu amargas consequências de seus atos!</a:t>
            </a:r>
            <a:endParaRPr lang="pt-BR" sz="66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  <a:p>
            <a:pPr marL="1143000" indent="-1143000" algn="ctr">
              <a:lnSpc>
                <a:spcPts val="6500"/>
              </a:lnSpc>
              <a:buFont typeface="+mj-lt"/>
              <a:buAutoNum type="arabicParenR" startAt="4"/>
            </a:pPr>
            <a:endParaRPr lang="pt-BR" sz="7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Bisel 5"/>
          <p:cNvSpPr/>
          <p:nvPr/>
        </p:nvSpPr>
        <p:spPr>
          <a:xfrm>
            <a:off x="141890" y="2066415"/>
            <a:ext cx="12003905" cy="4635060"/>
          </a:xfrm>
          <a:prstGeom prst="bevel">
            <a:avLst>
              <a:gd name="adj" fmla="val 569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A DES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OBEDIÊNCIA ÀS ORDENS DIRETAS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DE DEUS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PODE ELIMINAR OPORTUNIDADES   DE SERVIR AO SENHOR!</a:t>
            </a:r>
            <a:endParaRPr lang="pt-BR" sz="6000" b="1" dirty="0">
              <a:ln>
                <a:solidFill>
                  <a:sysClr val="windowText" lastClr="000000"/>
                </a:solidFill>
              </a:ln>
              <a:effectLst>
                <a:glow rad="127000">
                  <a:schemeClr val="bg1"/>
                </a:glow>
              </a:effectLst>
              <a:latin typeface="Berlin Sans FB Demi" pitchFamily="34" charset="0"/>
            </a:endParaRPr>
          </a:p>
        </p:txBody>
      </p:sp>
      <p:sp>
        <p:nvSpPr>
          <p:cNvPr id="7" name="Bisel 6"/>
          <p:cNvSpPr/>
          <p:nvPr/>
        </p:nvSpPr>
        <p:spPr>
          <a:xfrm>
            <a:off x="141894" y="2047422"/>
            <a:ext cx="12003905" cy="4635060"/>
          </a:xfrm>
          <a:prstGeom prst="bevel">
            <a:avLst>
              <a:gd name="adj" fmla="val 569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A DES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OBEDIÊNCIA ÀS ORDENS DIRETAS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DE DEUS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PODE DESQUALIFICAR PESSOAS PARA POSIÇÕES DE LIDERANÇA!</a:t>
            </a:r>
            <a:endParaRPr lang="pt-BR" sz="6000" b="1" dirty="0">
              <a:ln>
                <a:solidFill>
                  <a:sysClr val="windowText" lastClr="000000"/>
                </a:solidFill>
              </a:ln>
              <a:effectLst>
                <a:glow rad="127000">
                  <a:schemeClr val="bg1"/>
                </a:glow>
              </a:effectLst>
              <a:latin typeface="Berlin Sans FB Demi" pitchFamily="34" charset="0"/>
            </a:endParaRPr>
          </a:p>
        </p:txBody>
      </p:sp>
      <p:sp>
        <p:nvSpPr>
          <p:cNvPr id="9" name="Bisel 8"/>
          <p:cNvSpPr/>
          <p:nvPr/>
        </p:nvSpPr>
        <p:spPr>
          <a:xfrm>
            <a:off x="168166" y="2057928"/>
            <a:ext cx="12003905" cy="4635060"/>
          </a:xfrm>
          <a:prstGeom prst="bevel">
            <a:avLst>
              <a:gd name="adj" fmla="val 569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17500">
                    <a:schemeClr val="bg1"/>
                  </a:glow>
                </a:effectLst>
                <a:latin typeface="Berlin Sans FB Demi" pitchFamily="34" charset="0"/>
              </a:rPr>
              <a:t>“Mas àquele a quem muito foi dado, muito lhe será exigido”</a:t>
            </a:r>
          </a:p>
          <a:p>
            <a:pPr algn="ctr"/>
            <a:r>
              <a:rPr lang="pt-B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17500">
                    <a:schemeClr val="bg1"/>
                  </a:glow>
                </a:effectLst>
                <a:latin typeface="Berlin Sans FB Demi" pitchFamily="34" charset="0"/>
              </a:rPr>
              <a:t>                               </a:t>
            </a:r>
            <a:r>
              <a:rPr lang="pt-B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17500">
                    <a:schemeClr val="bg1"/>
                  </a:glow>
                </a:effectLst>
                <a:latin typeface="Berlin Sans FB Demi" pitchFamily="34" charset="0"/>
              </a:rPr>
              <a:t>Lucas 12:48b</a:t>
            </a:r>
            <a:endParaRPr lang="pt-BR" sz="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17500">
                  <a:schemeClr val="bg1"/>
                </a:glo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51" y="-129744"/>
            <a:ext cx="12070318" cy="1325563"/>
          </a:xfrm>
        </p:spPr>
        <p:txBody>
          <a:bodyPr>
            <a:noAutofit/>
          </a:bodyPr>
          <a:lstStyle/>
          <a:p>
            <a:pPr marR="0" rtl="0"/>
            <a: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</a:t>
            </a:r>
            <a: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SUPE</a:t>
            </a:r>
            <a: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RIORIDADE MILITAR        </a:t>
            </a:r>
            <a:b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    </a:t>
            </a:r>
            <a: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DOS FILISTEUS:</a:t>
            </a:r>
            <a:endParaRPr lang="pt-BR" sz="8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15766" y="242810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46113" indent="-646113" algn="ctr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Israel estava sem profeta do Senhor!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8719614" y="1141519"/>
            <a:ext cx="3190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16-23</a:t>
            </a:r>
            <a:endParaRPr lang="pt-BR" sz="60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41783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28638" indent="-528638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Os filisteus tinham superioridade numérica!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2778" y="498917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6575" indent="-536575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Os filisteus tinham superioridade bélica!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3904</TotalTime>
  <Words>328</Words>
  <Application>Microsoft Office PowerPoint</Application>
  <PresentationFormat>Personalizar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O ATO CORAJOSO DE JÔNATAS = VV. 1-7</vt:lpstr>
      <vt:lpstr>O ATO CORAJOSO DE JÔNATAS:</vt:lpstr>
      <vt:lpstr>O ATO COVARDE DE SAUL:</vt:lpstr>
      <vt:lpstr>O ATO COVARDE DE SAUL:</vt:lpstr>
      <vt:lpstr>A SUPERIORIDADE MILITAR                 DOS FILISTEUS: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342</cp:revision>
  <dcterms:created xsi:type="dcterms:W3CDTF">2017-02-01T18:13:48Z</dcterms:created>
  <dcterms:modified xsi:type="dcterms:W3CDTF">2018-08-05T18:54:44Z</dcterms:modified>
</cp:coreProperties>
</file>