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1198" r:id="rId2"/>
    <p:sldId id="1243" r:id="rId3"/>
    <p:sldId id="1283" r:id="rId4"/>
    <p:sldId id="1199" r:id="rId5"/>
    <p:sldId id="1269" r:id="rId6"/>
    <p:sldId id="1287" r:id="rId7"/>
    <p:sldId id="1280" r:id="rId8"/>
    <p:sldId id="1288" r:id="rId9"/>
    <p:sldId id="1289" r:id="rId10"/>
    <p:sldId id="1290" r:id="rId11"/>
    <p:sldId id="1282" r:id="rId12"/>
    <p:sldId id="1286" r:id="rId13"/>
    <p:sldId id="1291" r:id="rId14"/>
    <p:sldId id="1268" r:id="rId15"/>
    <p:sldId id="849" r:id="rId16"/>
  </p:sldIdLst>
  <p:sldSz cx="9144000" cy="6858000" type="screen4x3"/>
  <p:notesSz cx="6881813" cy="97107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59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8000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611" autoAdjust="0"/>
    <p:restoredTop sz="95737" autoAdjust="0"/>
  </p:normalViewPr>
  <p:slideViewPr>
    <p:cSldViewPr>
      <p:cViewPr varScale="1">
        <p:scale>
          <a:sx n="61" d="100"/>
          <a:sy n="61" d="100"/>
        </p:scale>
        <p:origin x="119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868" y="-90"/>
      </p:cViewPr>
      <p:guideLst>
        <p:guide orient="horz" pos="3059"/>
        <p:guide pos="216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6F8BD0-DCE7-4A24-9556-CAB59CCB1B12}" type="datetimeFigureOut">
              <a:rPr lang="pt-BR" smtClean="0"/>
              <a:pPr/>
              <a:t>28/04/2018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223516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98102" y="9223516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A6C35-8FAA-4237-A19F-628A46BA13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7357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198933-22D2-43AF-BB66-2F0DAE6EDE90}" type="datetimeFigureOut">
              <a:rPr lang="pt-BR" smtClean="0"/>
              <a:pPr/>
              <a:t>28/04/2018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012825" y="728663"/>
            <a:ext cx="4856163" cy="3641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8182" y="4612601"/>
            <a:ext cx="5505450" cy="4369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223516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98102" y="9223516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213E43-8BC7-4FC3-BEE3-F581CDAB561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1473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13E43-8BC7-4FC3-BEE3-F581CDAB561D}" type="slidenum">
              <a:rPr lang="pt-BR" smtClean="0"/>
              <a:pPr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3542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28/04/2018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28/04/2018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28/04/2018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28/04/2018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28/04/2018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28/04/2018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28/04/2018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28/04/2018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28/04/2018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28/04/2018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28/04/2018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A1F35-0678-4AF0-AEA1-6FBC9F9DE0D0}" type="datetimeFigureOut">
              <a:rPr lang="pt-BR" smtClean="0"/>
              <a:pPr/>
              <a:t>28/04/2018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Uma imagem contendo texto&#10;&#10;Descrição gerada com alta confiança">
            <a:extLst>
              <a:ext uri="{FF2B5EF4-FFF2-40B4-BE49-F238E27FC236}">
                <a16:creationId xmlns:a16="http://schemas.microsoft.com/office/drawing/2014/main" id="{F497326B-39C5-49A8-9E0A-F5587BC06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1" y="253873"/>
            <a:ext cx="8606729" cy="6343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704390"/>
      </p:ext>
    </p:extLst>
  </p:cSld>
  <p:clrMapOvr>
    <a:masterClrMapping/>
  </p:clrMapOvr>
  <p:transition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7504" y="116632"/>
            <a:ext cx="8928992" cy="175432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2225" algn="ctr"/>
            <a:r>
              <a:rPr lang="pt-BR" sz="54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COMO DESENVOLVER A COMUNHÃO COM A IGREJA?</a:t>
            </a:r>
            <a:endParaRPr lang="pt-BR" sz="4400" dirty="0">
              <a:ln>
                <a:solidFill>
                  <a:srgbClr val="00B050"/>
                </a:solidFill>
              </a:ln>
              <a:solidFill>
                <a:srgbClr val="00B05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68DF4ED8-6AE8-4B24-AD98-BE8DC0434256}"/>
              </a:ext>
            </a:extLst>
          </p:cNvPr>
          <p:cNvSpPr txBox="1"/>
          <p:nvPr/>
        </p:nvSpPr>
        <p:spPr>
          <a:xfrm>
            <a:off x="36512" y="2060848"/>
            <a:ext cx="9144000" cy="175432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898525" algn="ctr"/>
            <a:r>
              <a:rPr lang="pt-BR" sz="3600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A COMUNHÃO COM A IGREJA É DESENVOLVIDA NO ENSINO DA PALAVRA DE DEUS!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BBCE9BA4-01DA-4FA3-833D-18EA6987F0AA}"/>
              </a:ext>
            </a:extLst>
          </p:cNvPr>
          <p:cNvSpPr txBox="1"/>
          <p:nvPr/>
        </p:nvSpPr>
        <p:spPr>
          <a:xfrm>
            <a:off x="395536" y="2156663"/>
            <a:ext cx="12961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7200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glow rad="215900">
                    <a:schemeClr val="tx1"/>
                  </a:glow>
                </a:effectLst>
                <a:latin typeface="Britannic Bold" panose="020B0903060703020204" pitchFamily="34" charset="0"/>
              </a:rPr>
              <a:t>1.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1166D2A4-5A33-4F2D-BB20-DC03D43EE5F7}"/>
              </a:ext>
            </a:extLst>
          </p:cNvPr>
          <p:cNvSpPr txBox="1"/>
          <p:nvPr/>
        </p:nvSpPr>
        <p:spPr>
          <a:xfrm>
            <a:off x="36512" y="4266962"/>
            <a:ext cx="9144000" cy="175432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898525" algn="ctr"/>
            <a:r>
              <a:rPr lang="pt-BR" sz="3600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A COMUNHÃO COM A IGREJA É  DESENVOLVIDA NA CELEBRAÇÃO     DA CEIA DO SENHOR!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2DC97D1E-FCBF-43BD-86F4-AD7D36FC6FD3}"/>
              </a:ext>
            </a:extLst>
          </p:cNvPr>
          <p:cNvSpPr txBox="1"/>
          <p:nvPr/>
        </p:nvSpPr>
        <p:spPr>
          <a:xfrm>
            <a:off x="395536" y="4481244"/>
            <a:ext cx="12961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600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glow rad="215900">
                    <a:schemeClr val="tx1"/>
                  </a:glow>
                </a:effectLst>
                <a:latin typeface="Britannic Bold" panose="020B0903060703020204" pitchFamily="34" charset="0"/>
              </a:rPr>
              <a:t>2.</a:t>
            </a:r>
          </a:p>
        </p:txBody>
      </p:sp>
    </p:spTree>
    <p:extLst>
      <p:ext uri="{BB962C8B-B14F-4D97-AF65-F5344CB8AC3E}">
        <p14:creationId xmlns:p14="http://schemas.microsoft.com/office/powerpoint/2010/main" val="3154940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/>
      <p:bldP spid="7" grpId="0" animBg="1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lagem: Horizontal 4">
            <a:extLst>
              <a:ext uri="{FF2B5EF4-FFF2-40B4-BE49-F238E27FC236}">
                <a16:creationId xmlns:a16="http://schemas.microsoft.com/office/drawing/2014/main" id="{26AC3F7E-6FB6-480E-81BD-B4D6E1D14786}"/>
              </a:ext>
            </a:extLst>
          </p:cNvPr>
          <p:cNvSpPr/>
          <p:nvPr/>
        </p:nvSpPr>
        <p:spPr>
          <a:xfrm>
            <a:off x="179512" y="44624"/>
            <a:ext cx="8784976" cy="165618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69913" indent="-569913" algn="ctr">
              <a:buFont typeface="+mj-lt"/>
              <a:buAutoNum type="arabicParenR"/>
            </a:pPr>
            <a:r>
              <a:rPr lang="pt-BR" sz="3900" b="1" i="1" dirty="0">
                <a:solidFill>
                  <a:schemeClr val="tx1"/>
                </a:solidFill>
              </a:rPr>
              <a:t>A Ceia do Senhor é um momento de celebração coletiva e não individual;</a:t>
            </a:r>
            <a:endParaRPr lang="pt-BR" sz="3900" dirty="0">
              <a:solidFill>
                <a:schemeClr val="tx1"/>
              </a:solidFill>
            </a:endParaRPr>
          </a:p>
        </p:txBody>
      </p:sp>
      <p:sp>
        <p:nvSpPr>
          <p:cNvPr id="8" name="Rolagem: Horizontal 7">
            <a:extLst>
              <a:ext uri="{FF2B5EF4-FFF2-40B4-BE49-F238E27FC236}">
                <a16:creationId xmlns:a16="http://schemas.microsoft.com/office/drawing/2014/main" id="{8F908502-D707-4C08-A05A-BCD97AACAE01}"/>
              </a:ext>
            </a:extLst>
          </p:cNvPr>
          <p:cNvSpPr/>
          <p:nvPr/>
        </p:nvSpPr>
        <p:spPr>
          <a:xfrm>
            <a:off x="179512" y="1556792"/>
            <a:ext cx="8784976" cy="16560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36575" indent="-536575" algn="ctr">
              <a:buFont typeface="+mj-lt"/>
              <a:buAutoNum type="arabicParenR" startAt="2"/>
            </a:pPr>
            <a:r>
              <a:rPr lang="pt-BR" sz="3700" b="1" i="1" dirty="0">
                <a:solidFill>
                  <a:schemeClr val="tx1"/>
                </a:solidFill>
              </a:rPr>
              <a:t>A Ceia do Senhor é onde todos dividem o mesmo pão e o mesmo vinho;</a:t>
            </a:r>
            <a:endParaRPr lang="pt-BR" sz="3700" dirty="0">
              <a:solidFill>
                <a:schemeClr val="tx1"/>
              </a:solidFill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FE314210-9856-4C77-A549-5141831EB074}"/>
              </a:ext>
            </a:extLst>
          </p:cNvPr>
          <p:cNvSpPr txBox="1"/>
          <p:nvPr/>
        </p:nvSpPr>
        <p:spPr>
          <a:xfrm>
            <a:off x="971600" y="3284984"/>
            <a:ext cx="7056784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54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Leia 1Co. 10:16-17</a:t>
            </a:r>
          </a:p>
        </p:txBody>
      </p:sp>
      <p:sp>
        <p:nvSpPr>
          <p:cNvPr id="10" name="Rolagem: Horizontal 9">
            <a:extLst>
              <a:ext uri="{FF2B5EF4-FFF2-40B4-BE49-F238E27FC236}">
                <a16:creationId xmlns:a16="http://schemas.microsoft.com/office/drawing/2014/main" id="{E8BC65B0-FDDA-443D-83B0-08E80F9FB79F}"/>
              </a:ext>
            </a:extLst>
          </p:cNvPr>
          <p:cNvSpPr/>
          <p:nvPr/>
        </p:nvSpPr>
        <p:spPr>
          <a:xfrm>
            <a:off x="179512" y="3068960"/>
            <a:ext cx="8784976" cy="16560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69913" indent="-569913" algn="ctr">
              <a:buFont typeface="+mj-lt"/>
              <a:buAutoNum type="arabicParenR" startAt="3"/>
            </a:pPr>
            <a:r>
              <a:rPr lang="pt-BR" sz="3700" b="1" i="1" dirty="0">
                <a:solidFill>
                  <a:schemeClr val="tx1"/>
                </a:solidFill>
              </a:rPr>
              <a:t>A Ceia do Senhor é um lugar de união   e não de divisão!</a:t>
            </a:r>
            <a:endParaRPr lang="pt-BR" sz="3700" dirty="0">
              <a:solidFill>
                <a:schemeClr val="tx1"/>
              </a:solidFill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5F53DE77-5C95-427B-A5A4-1ACDF735D74D}"/>
              </a:ext>
            </a:extLst>
          </p:cNvPr>
          <p:cNvSpPr txBox="1"/>
          <p:nvPr/>
        </p:nvSpPr>
        <p:spPr>
          <a:xfrm>
            <a:off x="1043608" y="4725144"/>
            <a:ext cx="7056784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54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Leia 1Co. 11:17-20</a:t>
            </a:r>
          </a:p>
        </p:txBody>
      </p:sp>
      <p:sp>
        <p:nvSpPr>
          <p:cNvPr id="12" name="Rolagem: Horizontal 11">
            <a:extLst>
              <a:ext uri="{FF2B5EF4-FFF2-40B4-BE49-F238E27FC236}">
                <a16:creationId xmlns:a16="http://schemas.microsoft.com/office/drawing/2014/main" id="{5739BBEF-C173-44D6-8750-AA9CDDE55BF2}"/>
              </a:ext>
            </a:extLst>
          </p:cNvPr>
          <p:cNvSpPr/>
          <p:nvPr/>
        </p:nvSpPr>
        <p:spPr>
          <a:xfrm>
            <a:off x="179512" y="4581128"/>
            <a:ext cx="8784976" cy="16560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69913" indent="-569913" algn="ctr">
              <a:buFont typeface="+mj-lt"/>
              <a:buAutoNum type="arabicParenR" startAt="4"/>
            </a:pPr>
            <a:r>
              <a:rPr lang="pt-BR" sz="3700" b="1" i="1" dirty="0">
                <a:solidFill>
                  <a:schemeClr val="tx1"/>
                </a:solidFill>
              </a:rPr>
              <a:t>A Ceia do Senhor é um lugar onde todos esperam uns pelos outros!</a:t>
            </a:r>
            <a:endParaRPr lang="pt-BR" sz="3700" dirty="0">
              <a:solidFill>
                <a:schemeClr val="tx1"/>
              </a:solidFill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57B54993-6F3D-4B56-A17C-7AE5AD92F10B}"/>
              </a:ext>
            </a:extLst>
          </p:cNvPr>
          <p:cNvSpPr txBox="1"/>
          <p:nvPr/>
        </p:nvSpPr>
        <p:spPr>
          <a:xfrm>
            <a:off x="1043608" y="5890046"/>
            <a:ext cx="7056784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54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Leia 1Co. 11:33-34</a:t>
            </a:r>
          </a:p>
        </p:txBody>
      </p:sp>
    </p:spTree>
    <p:extLst>
      <p:ext uri="{BB962C8B-B14F-4D97-AF65-F5344CB8AC3E}">
        <p14:creationId xmlns:p14="http://schemas.microsoft.com/office/powerpoint/2010/main" val="1050807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9" grpId="1" animBg="1"/>
      <p:bldP spid="10" grpId="0" animBg="1"/>
      <p:bldP spid="11" grpId="0" animBg="1"/>
      <p:bldP spid="11" grpId="1" animBg="1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79512" y="188640"/>
            <a:ext cx="8856984" cy="310790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glow rad="1905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>
              <a:lnSpc>
                <a:spcPts val="8000"/>
              </a:lnSpc>
            </a:pPr>
            <a:r>
              <a:rPr lang="pt-BR" sz="66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VOCÊ PRECISA VIVER EM COMUNHÃO COM A SUA IGREJA!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14D9F04F-3124-482E-A774-66268D8E855B}"/>
              </a:ext>
            </a:extLst>
          </p:cNvPr>
          <p:cNvSpPr txBox="1"/>
          <p:nvPr/>
        </p:nvSpPr>
        <p:spPr>
          <a:xfrm>
            <a:off x="179512" y="3573016"/>
            <a:ext cx="8856984" cy="310790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glow rad="1905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>
              <a:lnSpc>
                <a:spcPts val="8000"/>
              </a:lnSpc>
            </a:pPr>
            <a:r>
              <a:rPr lang="pt-BR" sz="66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VOCÊ PRECISA SE ENVOLVER COM OUTROS IRMÃOS!</a:t>
            </a:r>
          </a:p>
        </p:txBody>
      </p:sp>
    </p:spTree>
    <p:extLst>
      <p:ext uri="{BB962C8B-B14F-4D97-AF65-F5344CB8AC3E}">
        <p14:creationId xmlns:p14="http://schemas.microsoft.com/office/powerpoint/2010/main" val="2916389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7504" y="116632"/>
            <a:ext cx="8928992" cy="175432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2225" algn="ctr"/>
            <a:r>
              <a:rPr lang="pt-BR" sz="54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COMO DESENVOLVER A COMUNHÃO COM A IGREJA?</a:t>
            </a:r>
            <a:endParaRPr lang="pt-BR" sz="4400" dirty="0">
              <a:ln>
                <a:solidFill>
                  <a:srgbClr val="00B050"/>
                </a:solidFill>
              </a:ln>
              <a:solidFill>
                <a:srgbClr val="00B05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68DF4ED8-6AE8-4B24-AD98-BE8DC0434256}"/>
              </a:ext>
            </a:extLst>
          </p:cNvPr>
          <p:cNvSpPr txBox="1"/>
          <p:nvPr/>
        </p:nvSpPr>
        <p:spPr>
          <a:xfrm>
            <a:off x="36512" y="2060848"/>
            <a:ext cx="9144000" cy="175432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898525" algn="ctr"/>
            <a:r>
              <a:rPr lang="pt-BR" sz="3600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A COMUNHÃO COM A IGREJA É DESENVOLVIDA NO ENSINO DA PALAVRA DE DEUS!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BBCE9BA4-01DA-4FA3-833D-18EA6987F0AA}"/>
              </a:ext>
            </a:extLst>
          </p:cNvPr>
          <p:cNvSpPr txBox="1"/>
          <p:nvPr/>
        </p:nvSpPr>
        <p:spPr>
          <a:xfrm>
            <a:off x="395536" y="2156663"/>
            <a:ext cx="12961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7200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glow rad="215900">
                    <a:schemeClr val="tx1"/>
                  </a:glow>
                </a:effectLst>
                <a:latin typeface="Britannic Bold" panose="020B0903060703020204" pitchFamily="34" charset="0"/>
              </a:rPr>
              <a:t>1.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1166D2A4-5A33-4F2D-BB20-DC03D43EE5F7}"/>
              </a:ext>
            </a:extLst>
          </p:cNvPr>
          <p:cNvSpPr txBox="1"/>
          <p:nvPr/>
        </p:nvSpPr>
        <p:spPr>
          <a:xfrm>
            <a:off x="36512" y="4266962"/>
            <a:ext cx="9144000" cy="175432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898525" algn="ctr"/>
            <a:r>
              <a:rPr lang="pt-BR" sz="3600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A COMUNHÃO COM A IGREJA É  DESENVOLVIDA NA CELEBRAÇÃO     DA CEIA DO SENHOR!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2DC97D1E-FCBF-43BD-86F4-AD7D36FC6FD3}"/>
              </a:ext>
            </a:extLst>
          </p:cNvPr>
          <p:cNvSpPr txBox="1"/>
          <p:nvPr/>
        </p:nvSpPr>
        <p:spPr>
          <a:xfrm>
            <a:off x="395536" y="4481244"/>
            <a:ext cx="12961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600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glow rad="215900">
                    <a:schemeClr val="tx1"/>
                  </a:glow>
                </a:effectLst>
                <a:latin typeface="Britannic Bold" panose="020B0903060703020204" pitchFamily="34" charset="0"/>
              </a:rPr>
              <a:t>2.</a:t>
            </a:r>
          </a:p>
        </p:txBody>
      </p:sp>
    </p:spTree>
    <p:extLst>
      <p:ext uri="{BB962C8B-B14F-4D97-AF65-F5344CB8AC3E}">
        <p14:creationId xmlns:p14="http://schemas.microsoft.com/office/powerpoint/2010/main" val="90230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/>
      <p:bldP spid="7" grpId="0" animBg="1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lagem: Vertical 2">
            <a:extLst>
              <a:ext uri="{FF2B5EF4-FFF2-40B4-BE49-F238E27FC236}">
                <a16:creationId xmlns:a16="http://schemas.microsoft.com/office/drawing/2014/main" id="{D7650F94-3241-4C2B-A5D0-CF52A5D0D4C5}"/>
              </a:ext>
            </a:extLst>
          </p:cNvPr>
          <p:cNvSpPr/>
          <p:nvPr/>
        </p:nvSpPr>
        <p:spPr>
          <a:xfrm>
            <a:off x="107504" y="116632"/>
            <a:ext cx="8928992" cy="3267058"/>
          </a:xfrm>
          <a:prstGeom prst="verticalScroll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8DECF5C2-9A9E-40C3-B4A4-06B109EE9DE1}"/>
              </a:ext>
            </a:extLst>
          </p:cNvPr>
          <p:cNvSpPr txBox="1"/>
          <p:nvPr/>
        </p:nvSpPr>
        <p:spPr>
          <a:xfrm>
            <a:off x="539552" y="499606"/>
            <a:ext cx="8136904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7000"/>
              </a:lnSpc>
            </a:pPr>
            <a:r>
              <a:rPr lang="pt-BR" sz="6000" spc="-150" dirty="0">
                <a:effectLst>
                  <a:glow rad="2413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anose="04030905020B02020C02" pitchFamily="82" charset="0"/>
              </a:rPr>
              <a:t>Não despreze ou menospreze a            Ceia do Senhor!</a:t>
            </a:r>
          </a:p>
        </p:txBody>
      </p:sp>
      <p:sp>
        <p:nvSpPr>
          <p:cNvPr id="8" name="Rolagem: Vertical 7">
            <a:extLst>
              <a:ext uri="{FF2B5EF4-FFF2-40B4-BE49-F238E27FC236}">
                <a16:creationId xmlns:a16="http://schemas.microsoft.com/office/drawing/2014/main" id="{F45A9BDF-329A-405A-AD55-61AEDABD42F3}"/>
              </a:ext>
            </a:extLst>
          </p:cNvPr>
          <p:cNvSpPr/>
          <p:nvPr/>
        </p:nvSpPr>
        <p:spPr>
          <a:xfrm>
            <a:off x="107504" y="3527706"/>
            <a:ext cx="8928992" cy="3213662"/>
          </a:xfrm>
          <a:prstGeom prst="verticalScroll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5753F1E4-6311-474D-BBBA-E9D8435D968E}"/>
              </a:ext>
            </a:extLst>
          </p:cNvPr>
          <p:cNvSpPr txBox="1"/>
          <p:nvPr/>
        </p:nvSpPr>
        <p:spPr>
          <a:xfrm>
            <a:off x="539552" y="3883982"/>
            <a:ext cx="8136904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7000"/>
              </a:lnSpc>
            </a:pPr>
            <a:r>
              <a:rPr lang="pt-BR" sz="6000" spc="-150" dirty="0">
                <a:effectLst>
                  <a:glow rad="2413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anose="04030905020B02020C02" pitchFamily="82" charset="0"/>
              </a:rPr>
              <a:t>Venha para a Ceia    com um espírito de união e amor!</a:t>
            </a:r>
          </a:p>
        </p:txBody>
      </p:sp>
    </p:spTree>
    <p:extLst>
      <p:ext uri="{BB962C8B-B14F-4D97-AF65-F5344CB8AC3E}">
        <p14:creationId xmlns:p14="http://schemas.microsoft.com/office/powerpoint/2010/main" val="2310331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8" grpId="0" animBg="1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m para children praying">
            <a:extLst>
              <a:ext uri="{FF2B5EF4-FFF2-40B4-BE49-F238E27FC236}">
                <a16:creationId xmlns:a16="http://schemas.microsoft.com/office/drawing/2014/main" id="{61B22AB4-15F4-4DBC-AED2-E2749CC4EB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50757"/>
            <a:ext cx="4176464" cy="6356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ítulo 1"/>
          <p:cNvSpPr txBox="1">
            <a:spLocks/>
          </p:cNvSpPr>
          <p:nvPr/>
        </p:nvSpPr>
        <p:spPr>
          <a:xfrm>
            <a:off x="3995936" y="2564904"/>
            <a:ext cx="4968552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9600" dirty="0">
                <a:ln w="28575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241300">
                    <a:schemeClr val="bg1"/>
                  </a:glow>
                </a:effectLst>
                <a:latin typeface="Cooper Black" panose="0208090404030B020404" pitchFamily="18" charset="0"/>
              </a:rPr>
              <a:t>VAMOS </a:t>
            </a:r>
          </a:p>
          <a:p>
            <a:r>
              <a:rPr lang="pt-BR" sz="9600" dirty="0">
                <a:ln w="28575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241300">
                    <a:schemeClr val="bg1"/>
                  </a:glow>
                </a:effectLst>
                <a:latin typeface="Cooper Black" panose="0208090404030B020404" pitchFamily="18" charset="0"/>
              </a:rPr>
              <a:t>ORAR!</a:t>
            </a:r>
          </a:p>
        </p:txBody>
      </p:sp>
    </p:spTree>
    <p:extLst>
      <p:ext uri="{BB962C8B-B14F-4D97-AF65-F5344CB8AC3E}">
        <p14:creationId xmlns:p14="http://schemas.microsoft.com/office/powerpoint/2010/main" val="92816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7504" y="116632"/>
            <a:ext cx="8928992" cy="175432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2225" algn="ctr"/>
            <a:r>
              <a:rPr lang="pt-BR" sz="54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O QUE SIGNIFICA TER COMUNHÃO COM A IGREJA?</a:t>
            </a:r>
            <a:endParaRPr lang="pt-BR" sz="4400" dirty="0">
              <a:ln>
                <a:solidFill>
                  <a:srgbClr val="00B050"/>
                </a:solidFill>
              </a:ln>
              <a:solidFill>
                <a:srgbClr val="00B05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37346D59-1A85-44EA-BD0C-9B95F3639D50}"/>
              </a:ext>
            </a:extLst>
          </p:cNvPr>
          <p:cNvSpPr txBox="1"/>
          <p:nvPr/>
        </p:nvSpPr>
        <p:spPr>
          <a:xfrm>
            <a:off x="35496" y="2322746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 algn="ctr">
              <a:buFont typeface="Arial" panose="020B0604020202020204" pitchFamily="34" charset="0"/>
              <a:buChar char="•"/>
            </a:pPr>
            <a:r>
              <a:rPr lang="pt-BR" sz="6000" spc="-150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É compartilhar ou dividir     a vida com a Igreja!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2A64E1C6-8A33-460C-A9B8-724CA10A01F4}"/>
              </a:ext>
            </a:extLst>
          </p:cNvPr>
          <p:cNvSpPr txBox="1"/>
          <p:nvPr/>
        </p:nvSpPr>
        <p:spPr>
          <a:xfrm>
            <a:off x="187896" y="4554994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 algn="ctr">
              <a:buFont typeface="Arial" panose="020B0604020202020204" pitchFamily="34" charset="0"/>
              <a:buChar char="•"/>
            </a:pPr>
            <a:r>
              <a:rPr lang="pt-BR" sz="6000" spc="-150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É participar da vida           um dos outros!</a:t>
            </a:r>
          </a:p>
        </p:txBody>
      </p:sp>
    </p:spTree>
    <p:extLst>
      <p:ext uri="{BB962C8B-B14F-4D97-AF65-F5344CB8AC3E}">
        <p14:creationId xmlns:p14="http://schemas.microsoft.com/office/powerpoint/2010/main" val="3983599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7504" y="116632"/>
            <a:ext cx="8928992" cy="175432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2225" algn="ctr"/>
            <a:r>
              <a:rPr lang="pt-BR" sz="54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COMO DESENVOLVER A COMUNHÃO COM A IGREJA?</a:t>
            </a:r>
            <a:endParaRPr lang="pt-BR" sz="4400" dirty="0">
              <a:ln>
                <a:solidFill>
                  <a:srgbClr val="00B050"/>
                </a:solidFill>
              </a:ln>
              <a:solidFill>
                <a:srgbClr val="00B05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37346D59-1A85-44EA-BD0C-9B95F3639D50}"/>
              </a:ext>
            </a:extLst>
          </p:cNvPr>
          <p:cNvSpPr txBox="1"/>
          <p:nvPr/>
        </p:nvSpPr>
        <p:spPr>
          <a:xfrm>
            <a:off x="35496" y="4915034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spc="-150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“E perseveram na doutrina </a:t>
            </a:r>
          </a:p>
          <a:p>
            <a:pPr algn="ctr"/>
            <a:r>
              <a:rPr lang="pt-BR" sz="5400" spc="-150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dos apóstolos...” – Atos 2:42a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68DF4ED8-6AE8-4B24-AD98-BE8DC0434256}"/>
              </a:ext>
            </a:extLst>
          </p:cNvPr>
          <p:cNvSpPr txBox="1"/>
          <p:nvPr/>
        </p:nvSpPr>
        <p:spPr>
          <a:xfrm>
            <a:off x="36512" y="2060848"/>
            <a:ext cx="9144000" cy="2554545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898525" algn="ctr"/>
            <a:r>
              <a:rPr lang="pt-BR" sz="4000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</a:rPr>
              <a:t>A COMUNHÃO  COM  A  IGREJA  É  DESENVOLVIDA NO  ENSINO  DA                     PALAVRA  DE DEUS!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BBCE9BA4-01DA-4FA3-833D-18EA6987F0AA}"/>
              </a:ext>
            </a:extLst>
          </p:cNvPr>
          <p:cNvSpPr txBox="1"/>
          <p:nvPr/>
        </p:nvSpPr>
        <p:spPr>
          <a:xfrm>
            <a:off x="107504" y="2443535"/>
            <a:ext cx="12961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600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glow rad="215900">
                    <a:schemeClr val="tx1"/>
                  </a:glow>
                </a:effectLst>
                <a:latin typeface="Britannic Bold" panose="020B0903060703020204" pitchFamily="34" charset="0"/>
              </a:rPr>
              <a:t>1.</a:t>
            </a:r>
          </a:p>
        </p:txBody>
      </p:sp>
    </p:spTree>
    <p:extLst>
      <p:ext uri="{BB962C8B-B14F-4D97-AF65-F5344CB8AC3E}">
        <p14:creationId xmlns:p14="http://schemas.microsoft.com/office/powerpoint/2010/main" val="3060816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8" grpId="0" animBg="1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lagem: Vertical 1">
            <a:extLst>
              <a:ext uri="{FF2B5EF4-FFF2-40B4-BE49-F238E27FC236}">
                <a16:creationId xmlns:a16="http://schemas.microsoft.com/office/drawing/2014/main" id="{6A828113-FF58-48FF-937C-77D67802273A}"/>
              </a:ext>
            </a:extLst>
          </p:cNvPr>
          <p:cNvSpPr/>
          <p:nvPr/>
        </p:nvSpPr>
        <p:spPr>
          <a:xfrm>
            <a:off x="179512" y="908720"/>
            <a:ext cx="8712968" cy="4608512"/>
          </a:xfrm>
          <a:prstGeom prst="verticalScroll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971600" y="2054458"/>
            <a:ext cx="7200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500" b="1" spc="-15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Leitura Bíblica: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8ADF8B70-394D-4685-A8BD-95E6FF57C811}"/>
              </a:ext>
            </a:extLst>
          </p:cNvPr>
          <p:cNvSpPr txBox="1"/>
          <p:nvPr/>
        </p:nvSpPr>
        <p:spPr>
          <a:xfrm>
            <a:off x="755576" y="3515524"/>
            <a:ext cx="74888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9600" b="1" spc="-15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anose="03060802040406070304" pitchFamily="66" charset="0"/>
              </a:rPr>
              <a:t>Atos 2:41-42</a:t>
            </a:r>
          </a:p>
        </p:txBody>
      </p:sp>
    </p:spTree>
    <p:extLst>
      <p:ext uri="{BB962C8B-B14F-4D97-AF65-F5344CB8AC3E}">
        <p14:creationId xmlns:p14="http://schemas.microsoft.com/office/powerpoint/2010/main" val="2946628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  <p:bldP spid="4" grpId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id="{F611325E-3CAF-400B-B8D9-A0D57CD9C161}"/>
              </a:ext>
            </a:extLst>
          </p:cNvPr>
          <p:cNvSpPr txBox="1"/>
          <p:nvPr/>
        </p:nvSpPr>
        <p:spPr>
          <a:xfrm>
            <a:off x="179512" y="44624"/>
            <a:ext cx="87484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0" spc="-150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‘PARTIR O PÃO’:</a:t>
            </a:r>
            <a:endParaRPr lang="pt-BR" sz="8000" spc="-150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47A6C1FE-EC91-49FB-BB45-1BDCE5633B74}"/>
              </a:ext>
            </a:extLst>
          </p:cNvPr>
          <p:cNvSpPr txBox="1"/>
          <p:nvPr/>
        </p:nvSpPr>
        <p:spPr>
          <a:xfrm>
            <a:off x="179512" y="1785590"/>
            <a:ext cx="87484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spc="-15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A) COMER JUNTOS!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2285E910-93CB-4F9D-A1AD-557D5D882331}"/>
              </a:ext>
            </a:extLst>
          </p:cNvPr>
          <p:cNvSpPr txBox="1"/>
          <p:nvPr/>
        </p:nvSpPr>
        <p:spPr>
          <a:xfrm>
            <a:off x="0" y="3190324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spc="-150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“Tendo dito isto, tomando um pão, deu graças a Deus na presença de todos e, depois de o partir, começou a comer” – </a:t>
            </a:r>
            <a:r>
              <a:rPr lang="pt-BR" sz="4800" spc="-15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At. 27:35</a:t>
            </a:r>
          </a:p>
        </p:txBody>
      </p:sp>
    </p:spTree>
    <p:extLst>
      <p:ext uri="{BB962C8B-B14F-4D97-AF65-F5344CB8AC3E}">
        <p14:creationId xmlns:p14="http://schemas.microsoft.com/office/powerpoint/2010/main" val="1023913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id="{F611325E-3CAF-400B-B8D9-A0D57CD9C161}"/>
              </a:ext>
            </a:extLst>
          </p:cNvPr>
          <p:cNvSpPr txBox="1"/>
          <p:nvPr/>
        </p:nvSpPr>
        <p:spPr>
          <a:xfrm>
            <a:off x="179512" y="44624"/>
            <a:ext cx="87484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0" spc="-150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‘PARTIR O PÃO’:</a:t>
            </a:r>
            <a:endParaRPr lang="pt-BR" sz="8000" spc="-150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E23186B1-9DB1-4695-8629-31C9EEEFC6AE}"/>
              </a:ext>
            </a:extLst>
          </p:cNvPr>
          <p:cNvSpPr txBox="1"/>
          <p:nvPr/>
        </p:nvSpPr>
        <p:spPr>
          <a:xfrm>
            <a:off x="179512" y="1484784"/>
            <a:ext cx="87484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spc="-15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B) TOMAR A CEIA DO SENHOR JUNTOS!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2285E910-93CB-4F9D-A1AD-557D5D882331}"/>
              </a:ext>
            </a:extLst>
          </p:cNvPr>
          <p:cNvSpPr txBox="1"/>
          <p:nvPr/>
        </p:nvSpPr>
        <p:spPr>
          <a:xfrm>
            <a:off x="0" y="3335501"/>
            <a:ext cx="9144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spc="-150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“Porventura, o cálice da bênção que abençoamos não é a comunhão do sangue de Cristo? O pão que partimos não é a comunhão do corpo de Cristo?”</a:t>
            </a:r>
            <a:r>
              <a:rPr lang="pt-BR" sz="4400" spc="-15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 1Co. 10:16.</a:t>
            </a:r>
          </a:p>
        </p:txBody>
      </p:sp>
    </p:spTree>
    <p:extLst>
      <p:ext uri="{BB962C8B-B14F-4D97-AF65-F5344CB8AC3E}">
        <p14:creationId xmlns:p14="http://schemas.microsoft.com/office/powerpoint/2010/main" val="970757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26EA6AC2-A489-4403-8050-9437F188701F}"/>
              </a:ext>
            </a:extLst>
          </p:cNvPr>
          <p:cNvSpPr txBox="1"/>
          <p:nvPr/>
        </p:nvSpPr>
        <p:spPr>
          <a:xfrm>
            <a:off x="35496" y="2276872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spc="-150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“E perseveram na doutrina </a:t>
            </a:r>
          </a:p>
          <a:p>
            <a:pPr algn="ctr"/>
            <a:r>
              <a:rPr lang="pt-BR" sz="5400" spc="-150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dos apóstolos e na comunhão, </a:t>
            </a:r>
            <a:r>
              <a:rPr lang="pt-BR" sz="5400" spc="-15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NO PARTIR DO PÃO </a:t>
            </a:r>
            <a:r>
              <a:rPr lang="pt-BR" sz="5400" spc="-150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e nas orações” – Atos 2:42.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4A3A72A1-1749-4E52-900A-41D97B17B15E}"/>
              </a:ext>
            </a:extLst>
          </p:cNvPr>
          <p:cNvSpPr txBox="1"/>
          <p:nvPr/>
        </p:nvSpPr>
        <p:spPr>
          <a:xfrm>
            <a:off x="107504" y="116632"/>
            <a:ext cx="8928992" cy="175432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2225" algn="ctr"/>
            <a:r>
              <a:rPr lang="pt-BR" sz="54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QUAL É O SIGNIFICADO DA FRASE USADA EM ATOS 2?</a:t>
            </a:r>
            <a:endParaRPr lang="pt-BR" sz="4400" dirty="0">
              <a:ln>
                <a:solidFill>
                  <a:srgbClr val="00B050"/>
                </a:solidFill>
              </a:ln>
              <a:solidFill>
                <a:srgbClr val="00B05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621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7504" y="116632"/>
            <a:ext cx="8928992" cy="175432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2225" algn="ctr"/>
            <a:r>
              <a:rPr lang="pt-BR" sz="54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COMO DESENVOLVER A COMUNHÃO COM A IGREJA?</a:t>
            </a:r>
            <a:endParaRPr lang="pt-BR" sz="4400" dirty="0">
              <a:ln>
                <a:solidFill>
                  <a:srgbClr val="00B050"/>
                </a:solidFill>
              </a:ln>
              <a:solidFill>
                <a:srgbClr val="00B05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DB2E259E-9DC3-490C-BAA8-3DD4689E81B9}"/>
              </a:ext>
            </a:extLst>
          </p:cNvPr>
          <p:cNvSpPr/>
          <p:nvPr/>
        </p:nvSpPr>
        <p:spPr>
          <a:xfrm>
            <a:off x="35496" y="2276872"/>
            <a:ext cx="903649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pt-BR" sz="44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Através do ensino da Palavra!</a:t>
            </a:r>
            <a:endParaRPr lang="pt-BR" sz="4400" dirty="0">
              <a:solidFill>
                <a:srgbClr val="FFFF0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35DB6708-B8EC-4C82-B10E-252CFB02FA87}"/>
              </a:ext>
            </a:extLst>
          </p:cNvPr>
          <p:cNvSpPr/>
          <p:nvPr/>
        </p:nvSpPr>
        <p:spPr>
          <a:xfrm>
            <a:off x="35496" y="3212976"/>
            <a:ext cx="903649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1363" indent="-741363">
              <a:buFont typeface="+mj-lt"/>
              <a:buAutoNum type="arabicPeriod" startAt="2"/>
              <a:tabLst>
                <a:tab pos="630238" algn="l"/>
              </a:tabLst>
            </a:pPr>
            <a:r>
              <a:rPr lang="pt-BR" sz="42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Através da Convivência amorosa!</a:t>
            </a:r>
            <a:endParaRPr lang="pt-BR" sz="4200" dirty="0">
              <a:solidFill>
                <a:srgbClr val="FFFF0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73B9E098-5773-437E-95AE-BB0E40DDDDFC}"/>
              </a:ext>
            </a:extLst>
          </p:cNvPr>
          <p:cNvSpPr/>
          <p:nvPr/>
        </p:nvSpPr>
        <p:spPr>
          <a:xfrm>
            <a:off x="35496" y="4149080"/>
            <a:ext cx="903649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 startAt="3"/>
              <a:tabLst>
                <a:tab pos="630238" algn="l"/>
              </a:tabLst>
            </a:pPr>
            <a:r>
              <a:rPr lang="pt-BR" sz="42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Através da celebração da Ceia!</a:t>
            </a:r>
            <a:endParaRPr lang="pt-BR" sz="4200" dirty="0">
              <a:solidFill>
                <a:srgbClr val="FFFF0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B8A5F1CC-6140-45B1-A32C-50BB51C9B660}"/>
              </a:ext>
            </a:extLst>
          </p:cNvPr>
          <p:cNvSpPr/>
          <p:nvPr/>
        </p:nvSpPr>
        <p:spPr>
          <a:xfrm>
            <a:off x="35496" y="5157192"/>
            <a:ext cx="903649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 startAt="4"/>
              <a:tabLst>
                <a:tab pos="630238" algn="l"/>
              </a:tabLst>
            </a:pPr>
            <a:r>
              <a:rPr lang="pt-BR" sz="42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Através da oração!</a:t>
            </a:r>
            <a:endParaRPr lang="pt-BR" sz="4200" dirty="0">
              <a:solidFill>
                <a:srgbClr val="FFFF00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552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7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lagem: Vertical 1">
            <a:extLst>
              <a:ext uri="{FF2B5EF4-FFF2-40B4-BE49-F238E27FC236}">
                <a16:creationId xmlns:a16="http://schemas.microsoft.com/office/drawing/2014/main" id="{6A828113-FF58-48FF-937C-77D67802273A}"/>
              </a:ext>
            </a:extLst>
          </p:cNvPr>
          <p:cNvSpPr/>
          <p:nvPr/>
        </p:nvSpPr>
        <p:spPr>
          <a:xfrm>
            <a:off x="179512" y="908720"/>
            <a:ext cx="8712968" cy="4608512"/>
          </a:xfrm>
          <a:prstGeom prst="verticalScroll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971600" y="2054458"/>
            <a:ext cx="7200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500" b="1" spc="-15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Leitura Bíblica: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8ADF8B70-394D-4685-A8BD-95E6FF57C811}"/>
              </a:ext>
            </a:extLst>
          </p:cNvPr>
          <p:cNvSpPr txBox="1"/>
          <p:nvPr/>
        </p:nvSpPr>
        <p:spPr>
          <a:xfrm>
            <a:off x="755576" y="3515524"/>
            <a:ext cx="74888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9600" b="1" spc="-15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anose="03060802040406070304" pitchFamily="66" charset="0"/>
              </a:rPr>
              <a:t>Atos 20:7-11</a:t>
            </a:r>
          </a:p>
        </p:txBody>
      </p:sp>
    </p:spTree>
    <p:extLst>
      <p:ext uri="{BB962C8B-B14F-4D97-AF65-F5344CB8AC3E}">
        <p14:creationId xmlns:p14="http://schemas.microsoft.com/office/powerpoint/2010/main" val="808966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24397</TotalTime>
  <Words>419</Words>
  <Application>Microsoft Office PowerPoint</Application>
  <PresentationFormat>Apresentação na tela (4:3)</PresentationFormat>
  <Paragraphs>50</Paragraphs>
  <Slides>15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5" baseType="lpstr">
      <vt:lpstr>Arial</vt:lpstr>
      <vt:lpstr>Bauhaus 93</vt:lpstr>
      <vt:lpstr>Berlin Sans FB Demi</vt:lpstr>
      <vt:lpstr>Bernard MT Condensed</vt:lpstr>
      <vt:lpstr>Britannic Bold</vt:lpstr>
      <vt:lpstr>Brush Script MT</vt:lpstr>
      <vt:lpstr>Calibri</vt:lpstr>
      <vt:lpstr>Cooper Black</vt:lpstr>
      <vt:lpstr>Franklin Gothic Heavy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Rodrigo</dc:creator>
  <cp:lastModifiedBy>Rodrigo Patente Alves</cp:lastModifiedBy>
  <cp:revision>1538</cp:revision>
  <dcterms:created xsi:type="dcterms:W3CDTF">2014-01-26T12:16:58Z</dcterms:created>
  <dcterms:modified xsi:type="dcterms:W3CDTF">2018-04-28T13:37:47Z</dcterms:modified>
</cp:coreProperties>
</file>