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6" r:id="rId2"/>
    <p:sldId id="347" r:id="rId3"/>
    <p:sldId id="362" r:id="rId4"/>
    <p:sldId id="321" r:id="rId5"/>
    <p:sldId id="322" r:id="rId6"/>
    <p:sldId id="348" r:id="rId7"/>
    <p:sldId id="349" r:id="rId8"/>
    <p:sldId id="350" r:id="rId9"/>
    <p:sldId id="366" r:id="rId10"/>
    <p:sldId id="352" r:id="rId11"/>
    <p:sldId id="351" r:id="rId12"/>
    <p:sldId id="358" r:id="rId13"/>
    <p:sldId id="354" r:id="rId14"/>
    <p:sldId id="353" r:id="rId15"/>
    <p:sldId id="359" r:id="rId16"/>
    <p:sldId id="360" r:id="rId17"/>
    <p:sldId id="363" r:id="rId18"/>
    <p:sldId id="364" r:id="rId19"/>
    <p:sldId id="365" r:id="rId20"/>
    <p:sldId id="367" r:id="rId21"/>
    <p:sldId id="368" r:id="rId22"/>
    <p:sldId id="369" r:id="rId23"/>
    <p:sldId id="370" r:id="rId24"/>
    <p:sldId id="371" r:id="rId25"/>
    <p:sldId id="375" r:id="rId26"/>
    <p:sldId id="374" r:id="rId27"/>
    <p:sldId id="372" r:id="rId28"/>
    <p:sldId id="37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C139D-849B-47E0-A13A-91366167E713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3EB28-A532-41C5-9E5B-DE3546CA2C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67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3843-4FC4-4164-A7D1-4EA10F6EEE7F}" type="datetimeFigureOut">
              <a:rPr lang="pt-BR" smtClean="0"/>
              <a:pPr/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C2E3-1AE7-42B8-BE55-A49D1AC4A82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1"/>
          <a:stretch/>
        </p:blipFill>
        <p:spPr>
          <a:xfrm>
            <a:off x="236839" y="260648"/>
            <a:ext cx="8583633" cy="6597352"/>
          </a:xfrm>
          <a:prstGeom prst="rect">
            <a:avLst/>
          </a:prstGeom>
        </p:spPr>
      </p:pic>
      <p:pic>
        <p:nvPicPr>
          <p:cNvPr id="3" name="FUND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328858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55916" y="5197004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624284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4" name="Canto dobrado 3"/>
          <p:cNvSpPr/>
          <p:nvPr/>
        </p:nvSpPr>
        <p:spPr>
          <a:xfrm>
            <a:off x="1619672" y="2060848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Melhores amigos;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2123728" y="5157192"/>
            <a:ext cx="648072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Sociedades Profissionais, etc.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467544" y="3789040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Festas***;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3" name="Canto dobrado 12"/>
          <p:cNvSpPr/>
          <p:nvPr/>
        </p:nvSpPr>
        <p:spPr>
          <a:xfrm>
            <a:off x="683568" y="1412776"/>
            <a:ext cx="159922" cy="576064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pt-BR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495300">
                    <a:schemeClr val="tx1"/>
                  </a:glow>
                </a:effectLst>
              </a:rPr>
              <a:t>ENVOLVE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2" name="Chave esquerda 1"/>
          <p:cNvSpPr/>
          <p:nvPr/>
        </p:nvSpPr>
        <p:spPr>
          <a:xfrm>
            <a:off x="1259632" y="2060848"/>
            <a:ext cx="1080120" cy="4608512"/>
          </a:xfrm>
          <a:prstGeom prst="leftBrace">
            <a:avLst>
              <a:gd name="adj1" fmla="val 34606"/>
              <a:gd name="adj2" fmla="val 50000"/>
            </a:avLst>
          </a:prstGeom>
          <a:ln w="76200">
            <a:solidFill>
              <a:srgbClr val="FF0000"/>
            </a:solidFill>
          </a:ln>
          <a:effectLst>
            <a:glow rad="3302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nto dobrado 11"/>
          <p:cNvSpPr/>
          <p:nvPr/>
        </p:nvSpPr>
        <p:spPr>
          <a:xfrm>
            <a:off x="1907704" y="2924944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Namoro e casamento;</a:t>
            </a:r>
            <a:endParaRPr lang="pt-BR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77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3" grpId="0"/>
      <p:bldP spid="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827584" y="2492896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QUAL A </a:t>
            </a:r>
          </a:p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RAZÃO DISSO?</a:t>
            </a:r>
          </a:p>
        </p:txBody>
      </p:sp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1259632" y="4725144"/>
            <a:ext cx="547260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Assim como não há:</a:t>
            </a:r>
          </a:p>
        </p:txBody>
      </p:sp>
    </p:spTree>
    <p:extLst>
      <p:ext uri="{BB962C8B-B14F-4D97-AF65-F5344CB8AC3E}">
        <p14:creationId xmlns:p14="http://schemas.microsoft.com/office/powerpoint/2010/main" val="2906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827584" y="1988840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COMUNHÃO</a:t>
            </a:r>
          </a:p>
        </p:txBody>
      </p:sp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pic>
        <p:nvPicPr>
          <p:cNvPr id="13314" name="Picture 2" descr="https://i.ytimg.com/vi/ZSMeljCDgmE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20848" r="17555" b="6994"/>
          <a:stretch/>
        </p:blipFill>
        <p:spPr bwMode="auto">
          <a:xfrm>
            <a:off x="1187624" y="3068960"/>
            <a:ext cx="5896303" cy="37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nto dobrado 8"/>
          <p:cNvSpPr/>
          <p:nvPr/>
        </p:nvSpPr>
        <p:spPr>
          <a:xfrm>
            <a:off x="755576" y="5301208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163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899592" y="4077072"/>
            <a:ext cx="6408712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Assim também não pode haver união do:</a:t>
            </a:r>
          </a:p>
        </p:txBody>
      </p:sp>
    </p:spTree>
    <p:extLst>
      <p:ext uri="{BB962C8B-B14F-4D97-AF65-F5344CB8AC3E}">
        <p14:creationId xmlns:p14="http://schemas.microsoft.com/office/powerpoint/2010/main" val="390073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683568" y="2204864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CRENTE</a:t>
            </a:r>
          </a:p>
        </p:txBody>
      </p:sp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683568" y="3573016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x</a:t>
            </a:r>
          </a:p>
        </p:txBody>
      </p:sp>
      <p:sp>
        <p:nvSpPr>
          <p:cNvPr id="11" name="Canto dobrado 10"/>
          <p:cNvSpPr/>
          <p:nvPr/>
        </p:nvSpPr>
        <p:spPr>
          <a:xfrm>
            <a:off x="683568" y="5301208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INCRÉDULO</a:t>
            </a:r>
          </a:p>
        </p:txBody>
      </p:sp>
    </p:spTree>
    <p:extLst>
      <p:ext uri="{BB962C8B-B14F-4D97-AF65-F5344CB8AC3E}">
        <p14:creationId xmlns:p14="http://schemas.microsoft.com/office/powerpoint/2010/main" val="329171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827584" y="1988840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ORDENS CLARAS: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4449886"/>
            <a:ext cx="8455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i="1" dirty="0" smtClean="0">
                <a:solidFill>
                  <a:srgbClr val="FFFF00"/>
                </a:solidFill>
                <a:effectLst>
                  <a:glow rad="304800">
                    <a:schemeClr val="tx1"/>
                  </a:glow>
                </a:effectLst>
              </a:rPr>
              <a:t>“Retirai-vos do </a:t>
            </a:r>
            <a:r>
              <a:rPr lang="pt-BR" sz="5400" b="1" i="1" dirty="0">
                <a:solidFill>
                  <a:srgbClr val="FFFF00"/>
                </a:solidFill>
                <a:effectLst>
                  <a:glow rad="304800">
                    <a:schemeClr val="tx1"/>
                  </a:glow>
                </a:effectLst>
              </a:rPr>
              <a:t>meio </a:t>
            </a:r>
            <a:r>
              <a:rPr lang="pt-BR" sz="5400" b="1" i="1" dirty="0" smtClean="0">
                <a:solidFill>
                  <a:srgbClr val="FFFF00"/>
                </a:solidFill>
                <a:effectLst>
                  <a:glow rad="304800">
                    <a:schemeClr val="tx1"/>
                  </a:glow>
                </a:effectLst>
              </a:rPr>
              <a:t>deles”</a:t>
            </a:r>
            <a:endParaRPr lang="pt-BR" sz="5400" b="1" i="1" dirty="0">
              <a:solidFill>
                <a:srgbClr val="FFFF00"/>
              </a:solidFill>
              <a:effectLst>
                <a:glow rad="304800">
                  <a:schemeClr val="tx1"/>
                </a:glo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3313" y="5589240"/>
            <a:ext cx="50127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600" b="1" i="1" dirty="0" smtClean="0">
                <a:solidFill>
                  <a:srgbClr val="FFFF00"/>
                </a:solidFill>
                <a:effectLst>
                  <a:glow rad="304800">
                    <a:schemeClr val="tx1"/>
                  </a:glow>
                </a:effectLst>
              </a:rPr>
              <a:t>“Separai-vos”</a:t>
            </a:r>
            <a:endParaRPr lang="pt-BR" sz="6600" b="1" i="1" dirty="0">
              <a:solidFill>
                <a:srgbClr val="FFFF00"/>
              </a:solidFill>
              <a:effectLst>
                <a:glow rad="304800">
                  <a:schemeClr val="tx1"/>
                </a:glo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8040" y="3113092"/>
            <a:ext cx="73152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600" b="1" i="1" dirty="0" smtClean="0">
                <a:solidFill>
                  <a:srgbClr val="FFFF00"/>
                </a:solidFill>
                <a:effectLst>
                  <a:glow rad="304800">
                    <a:schemeClr val="tx1"/>
                  </a:glow>
                </a:effectLst>
              </a:rPr>
              <a:t>“Não vos ponhais...”</a:t>
            </a:r>
            <a:endParaRPr lang="pt-BR" sz="6600" b="1" i="1" dirty="0">
              <a:solidFill>
                <a:srgbClr val="FFFF00"/>
              </a:solidFill>
              <a:effectLst>
                <a:glow rad="3048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5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-108520" y="4365104"/>
            <a:ext cx="792088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Cristãos devem ter associações </a:t>
            </a:r>
            <a:r>
              <a:rPr lang="pt-BR" sz="6000" b="1" i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495300">
                    <a:schemeClr val="tx1"/>
                  </a:glow>
                </a:effectLst>
              </a:rPr>
              <a:t>ÍNTIMAS</a:t>
            </a: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  com outros cristãos,      e não com incrédulos!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4" name="Canto dobrado 3"/>
          <p:cNvSpPr/>
          <p:nvPr/>
        </p:nvSpPr>
        <p:spPr>
          <a:xfrm>
            <a:off x="179512" y="1988840"/>
            <a:ext cx="835292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A BÍBLIA ENSINA QUE:</a:t>
            </a:r>
          </a:p>
        </p:txBody>
      </p:sp>
    </p:spTree>
    <p:extLst>
      <p:ext uri="{BB962C8B-B14F-4D97-AF65-F5344CB8AC3E}">
        <p14:creationId xmlns:p14="http://schemas.microsoft.com/office/powerpoint/2010/main" val="4888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467544" y="4437112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Cristãos devem amar </a:t>
            </a:r>
            <a:r>
              <a:rPr lang="pt-BR" sz="57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a santidade e a pureza</a:t>
            </a: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 e não o mundo e as coisas do mundo!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179512" y="1988840"/>
            <a:ext cx="835292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A BÍBLIA ENSINA QUE:</a:t>
            </a:r>
          </a:p>
        </p:txBody>
      </p:sp>
    </p:spTree>
    <p:extLst>
      <p:ext uri="{BB962C8B-B14F-4D97-AF65-F5344CB8AC3E}">
        <p14:creationId xmlns:p14="http://schemas.microsoft.com/office/powerpoint/2010/main" val="244950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467544" y="4437112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Cristãos devem fazer </a:t>
            </a:r>
            <a:r>
              <a:rPr lang="pt-BR" sz="57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seus melhores amigos</a:t>
            </a: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 e família dentro da Igreja e não fora!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179512" y="1988840"/>
            <a:ext cx="835292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A BÍBLIA ENSINA QUE:</a:t>
            </a:r>
          </a:p>
        </p:txBody>
      </p:sp>
    </p:spTree>
    <p:extLst>
      <p:ext uri="{BB962C8B-B14F-4D97-AF65-F5344CB8AC3E}">
        <p14:creationId xmlns:p14="http://schemas.microsoft.com/office/powerpoint/2010/main" val="1606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107504" y="2060848"/>
            <a:ext cx="835292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i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ASSIM, PROPONHO:</a:t>
            </a:r>
          </a:p>
        </p:txBody>
      </p:sp>
      <p:sp>
        <p:nvSpPr>
          <p:cNvPr id="9" name="Canto dobrado 8"/>
          <p:cNvSpPr/>
          <p:nvPr/>
        </p:nvSpPr>
        <p:spPr>
          <a:xfrm>
            <a:off x="1115616" y="4221088"/>
            <a:ext cx="590465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Olhe para a sua vida e reflita:</a:t>
            </a:r>
            <a:endParaRPr lang="pt-BR" sz="5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3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1778" r="51687" b="1730"/>
          <a:stretch/>
        </p:blipFill>
        <p:spPr>
          <a:xfrm>
            <a:off x="467544" y="78881"/>
            <a:ext cx="8136904" cy="66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467544" y="3933056"/>
            <a:ext cx="655272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Você vive em comunhão íntima com o mundo?</a:t>
            </a:r>
            <a:endParaRPr lang="pt-BR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2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467544" y="3933056"/>
            <a:ext cx="6552728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Quem são os seus melhores amigos?</a:t>
            </a:r>
            <a:endParaRPr lang="pt-BR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251520" y="3789040"/>
            <a:ext cx="720080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Quem são as pessoas com quem tem mais prazer em passar tempo?</a:t>
            </a:r>
            <a:endParaRPr lang="pt-BR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6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251520" y="3789040"/>
            <a:ext cx="720080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Quanto à namoro e casamento, qual</a:t>
            </a:r>
            <a:r>
              <a:rPr lang="pt-BR" sz="5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 </a:t>
            </a:r>
            <a:r>
              <a:rPr lang="pt-BR" sz="5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característica é essencial </a:t>
            </a:r>
            <a:r>
              <a:rPr lang="pt-BR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na pessoa pretendida?</a:t>
            </a:r>
            <a:endParaRPr lang="pt-BR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17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251520" y="3789040"/>
            <a:ext cx="720080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Que tipo de festas você frequenta? Empresa, amigos, familiares...</a:t>
            </a:r>
          </a:p>
        </p:txBody>
      </p:sp>
    </p:spTree>
    <p:extLst>
      <p:ext uri="{BB962C8B-B14F-4D97-AF65-F5344CB8AC3E}">
        <p14:creationId xmlns:p14="http://schemas.microsoft.com/office/powerpoint/2010/main" val="297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251520" y="3861048"/>
            <a:ext cx="720080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Você tem sociedade comercial com alguém q não tem </a:t>
            </a: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Cristo como Senhor?</a:t>
            </a:r>
            <a:endParaRPr lang="pt-BR" sz="66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94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251520" y="2636912"/>
            <a:ext cx="720080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LEMBREM-SE:</a:t>
            </a:r>
            <a:endParaRPr lang="pt-BR" sz="66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251520" y="5013176"/>
            <a:ext cx="7200800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VOCÊS SÃO...</a:t>
            </a:r>
          </a:p>
        </p:txBody>
      </p:sp>
    </p:spTree>
    <p:extLst>
      <p:ext uri="{BB962C8B-B14F-4D97-AF65-F5344CB8AC3E}">
        <p14:creationId xmlns:p14="http://schemas.microsoft.com/office/powerpoint/2010/main" val="6081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79512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41300">
                  <a:schemeClr val="bg1"/>
                </a:glow>
              </a:effectLst>
              <a:latin typeface="Mistral" pitchFamily="66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5496" y="1988840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SEPARADOS</a:t>
            </a:r>
            <a:endParaRPr lang="pt-BR" sz="9600" spc="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324944" y="4437112"/>
            <a:ext cx="55756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spc="60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DO </a:t>
            </a:r>
          </a:p>
          <a:p>
            <a:r>
              <a:rPr lang="pt-BR" sz="8800" spc="-15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PECADO</a:t>
            </a:r>
            <a:endParaRPr lang="pt-BR" sz="8800" spc="-150" dirty="0">
              <a:ln w="28575">
                <a:solidFill>
                  <a:schemeClr val="tx1"/>
                </a:solidFill>
              </a:ln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2050" name="Picture 2" descr="http://www.bestgraph.com/cliparts/personnages/hommes/hommes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4" y="3407618"/>
            <a:ext cx="189946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50wm/rixie/rixie1110/rixie111000376/11031931-ilustraci-n-de-un-antiguo-muro-de-ladrillo.jpg?v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054"/>
          <a:stretch/>
        </p:blipFill>
        <p:spPr bwMode="auto">
          <a:xfrm>
            <a:off x="3644038" y="3444020"/>
            <a:ext cx="92796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79512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41300">
                  <a:schemeClr val="bg1"/>
                </a:glow>
              </a:effectLst>
              <a:latin typeface="Mistral" pitchFamily="66" charset="0"/>
            </a:endParaRPr>
          </a:p>
        </p:txBody>
      </p:sp>
      <p:pic>
        <p:nvPicPr>
          <p:cNvPr id="2054" name="Picture 6" descr="http://unidosnosenhor.com.br/bemvindo/wp-content/uploads/2012/06/CLIPART_OF_27038_SMJPG_2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419872" y="4437112"/>
            <a:ext cx="60076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P/SERVIR </a:t>
            </a:r>
          </a:p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A DEUS</a:t>
            </a:r>
            <a:endParaRPr lang="pt-BR" sz="9600" spc="600" dirty="0">
              <a:ln w="28575">
                <a:solidFill>
                  <a:schemeClr val="tx1"/>
                </a:solidFill>
              </a:ln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79512" y="836712"/>
            <a:ext cx="8784976" cy="5688633"/>
            <a:chOff x="6389729" y="1087483"/>
            <a:chExt cx="3744416" cy="2330333"/>
          </a:xfrm>
        </p:grpSpPr>
        <p:sp>
          <p:nvSpPr>
            <p:cNvPr id="9" name="Estrela de 12 Pontos 8"/>
            <p:cNvSpPr/>
            <p:nvPr/>
          </p:nvSpPr>
          <p:spPr>
            <a:xfrm>
              <a:off x="6389729" y="1087483"/>
              <a:ext cx="3744416" cy="2330333"/>
            </a:xfrm>
            <a:prstGeom prst="star12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‘	</a:t>
              </a:r>
              <a:endParaRPr lang="pt-BR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6685653" y="1715594"/>
              <a:ext cx="3100852" cy="114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800" i="1" dirty="0" smtClean="0">
                  <a:ln w="5715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glow rad="812800">
                      <a:schemeClr val="tx1"/>
                    </a:glow>
                    <a:outerShdw blurRad="50800" dist="50800" dir="5400000" algn="ctr" rotWithShape="0">
                      <a:schemeClr val="tx1"/>
                    </a:outerShdw>
                  </a:effectLst>
                  <a:latin typeface="Franklin Gothic Heavy" pitchFamily="34" charset="0"/>
                </a:rPr>
                <a:t>VAMOS  ORAR!</a:t>
              </a:r>
              <a:endParaRPr lang="pt-BR" sz="9600" b="1" i="1" dirty="0">
                <a:ln w="571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8128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Franklin Gothic Heavy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2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79512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41300">
                  <a:schemeClr val="bg1"/>
                </a:glow>
              </a:effectLst>
              <a:latin typeface="Mistral" pitchFamily="66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5496" y="1988840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SEPARADO</a:t>
            </a:r>
            <a:endParaRPr lang="pt-BR" sz="9600" spc="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324944" y="4437112"/>
            <a:ext cx="55756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spc="60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DO </a:t>
            </a:r>
          </a:p>
          <a:p>
            <a:r>
              <a:rPr lang="pt-BR" sz="8800" spc="-15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PECADO</a:t>
            </a:r>
            <a:endParaRPr lang="pt-BR" sz="8800" spc="-150" dirty="0">
              <a:ln w="28575">
                <a:solidFill>
                  <a:schemeClr val="tx1"/>
                </a:solidFill>
              </a:ln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2050" name="Picture 2" descr="http://www.bestgraph.com/cliparts/personnages/hommes/hommes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4" y="3407618"/>
            <a:ext cx="189946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50wm/rixie/rixie1110/rixie111000376/11031931-ilustraci-n-de-un-antiguo-muro-de-ladrillo.jpg?ver=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054"/>
          <a:stretch/>
        </p:blipFill>
        <p:spPr bwMode="auto">
          <a:xfrm>
            <a:off x="3644038" y="3444020"/>
            <a:ext cx="92796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5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179512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41300">
                    <a:schemeClr val="bg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41300">
                  <a:schemeClr val="bg1"/>
                </a:glow>
              </a:effectLst>
              <a:latin typeface="Mistral" pitchFamily="66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5496" y="1988840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SEPARADO</a:t>
            </a:r>
            <a:endParaRPr lang="pt-BR" sz="9600" spc="60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2054" name="Picture 6" descr="http://unidosnosenhor.com.br/bemvindo/wp-content/uploads/2012/06/CLIPART_OF_27038_SMJPG_2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419872" y="4437112"/>
            <a:ext cx="60076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P/SERVIR </a:t>
            </a:r>
          </a:p>
          <a:p>
            <a:r>
              <a:rPr lang="pt-BR" sz="9600" spc="600" dirty="0" smtClean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Impact" panose="020B0806030902050204" pitchFamily="34" charset="0"/>
              </a:rPr>
              <a:t>A DEUS</a:t>
            </a:r>
            <a:endParaRPr lang="pt-BR" sz="9600" spc="600" dirty="0">
              <a:ln w="28575">
                <a:solidFill>
                  <a:schemeClr val="tx1"/>
                </a:solidFill>
              </a:ln>
              <a:effectLst>
                <a:glow rad="241300">
                  <a:schemeClr val="bg1"/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827584" y="4077072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LEITURA BÍBLICA:</a:t>
            </a:r>
          </a:p>
          <a:p>
            <a:pPr algn="ctr"/>
            <a:endParaRPr lang="pt-BR" sz="6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2 Coríntios 6:14-7:1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pic>
        <p:nvPicPr>
          <p:cNvPr id="8194" name="Picture 2" descr="https://lh6.googleusercontent.com/-0VWf2uxUJWM/Uf_vW9PnP2I/AAAAAAAABns/a0VbEWTgK84/s640/blogger-image--1310318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98" y="222693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827584" y="5805264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“JUGO DESIGUAL”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4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683568" y="2060848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SOCIEDADE;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9" name="Canto dobrado 8"/>
          <p:cNvSpPr/>
          <p:nvPr/>
        </p:nvSpPr>
        <p:spPr>
          <a:xfrm>
            <a:off x="755576" y="3933056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HARMONIA;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0" name="Canto dobrado 9"/>
          <p:cNvSpPr/>
          <p:nvPr/>
        </p:nvSpPr>
        <p:spPr>
          <a:xfrm>
            <a:off x="827584" y="2996952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COMUNHÃO;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1" name="Canto dobrado 10"/>
          <p:cNvSpPr/>
          <p:nvPr/>
        </p:nvSpPr>
        <p:spPr>
          <a:xfrm>
            <a:off x="-36512" y="4869160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UNIÃO;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2" name="Canto dobrado 11"/>
          <p:cNvSpPr/>
          <p:nvPr/>
        </p:nvSpPr>
        <p:spPr>
          <a:xfrm>
            <a:off x="251520" y="5805264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LIGAÇÃO.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sp>
        <p:nvSpPr>
          <p:cNvPr id="13" name="Canto dobrado 12"/>
          <p:cNvSpPr/>
          <p:nvPr/>
        </p:nvSpPr>
        <p:spPr>
          <a:xfrm>
            <a:off x="899592" y="1412776"/>
            <a:ext cx="6184304" cy="576064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glow rad="495300">
                    <a:schemeClr val="tx1"/>
                  </a:glow>
                </a:effectLst>
              </a:rPr>
              <a:t>JUGO É O QUE UNE DUAS PESSOAS: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0099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9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1"/>
      <p:bldP spid="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  <p:sp>
        <p:nvSpPr>
          <p:cNvPr id="4" name="Canto dobrado 3"/>
          <p:cNvSpPr/>
          <p:nvPr/>
        </p:nvSpPr>
        <p:spPr>
          <a:xfrm>
            <a:off x="611560" y="3861048"/>
            <a:ext cx="6984776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A questão aqui não é não ter amizade ou qualquer relação com um incrédulo. Isto seria impossível!</a:t>
            </a:r>
            <a:endParaRPr lang="pt-BR" sz="6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8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bg1"/>
            </a:gs>
            <a:gs pos="0">
              <a:schemeClr val="tx1">
                <a:lumMod val="10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83908" y="2640508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02528" y="4728740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nto dobrado 3"/>
          <p:cNvSpPr/>
          <p:nvPr/>
        </p:nvSpPr>
        <p:spPr>
          <a:xfrm>
            <a:off x="107504" y="3861048"/>
            <a:ext cx="7488832" cy="108012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Não estar em jugo com </a:t>
            </a:r>
            <a:r>
              <a:rPr lang="pt-BR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um incrédulo, portanto, é </a:t>
            </a:r>
            <a:r>
              <a:rPr lang="pt-BR" sz="5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495300">
                    <a:schemeClr val="tx1"/>
                  </a:glow>
                </a:effectLst>
              </a:rPr>
              <a:t>ñ se envolver intimamente c/ele em certos aspectos:</a:t>
            </a:r>
            <a:endParaRPr lang="pt-BR" sz="5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495300">
                  <a:schemeClr val="tx1"/>
                </a:glow>
              </a:effectLst>
            </a:endParaRPr>
          </a:p>
        </p:txBody>
      </p:sp>
      <p:pic>
        <p:nvPicPr>
          <p:cNvPr id="8" name="Picture 2" descr="https://encrypted-tbn2.gstatic.com/images?q=tbn:ANd9GcSelffeUNfI8VPJVDqyzHeqmJBvMhQekUb_TccErAUsIHBuhy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9011" y="366607"/>
            <a:ext cx="1476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404664"/>
            <a:ext cx="845596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1500" dirty="0" smtClean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355600">
                    <a:schemeClr val="tx1"/>
                  </a:glow>
                </a:effectLst>
                <a:latin typeface="Mistral" pitchFamily="66" charset="0"/>
              </a:rPr>
              <a:t>SANTIDADE:</a:t>
            </a:r>
            <a:endParaRPr lang="pt-BR" sz="115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355600">
                  <a:schemeClr val="tx1"/>
                </a:glo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339</Words>
  <Application>Microsoft Office PowerPoint</Application>
  <PresentationFormat>Apresentação na tela (4:3)</PresentationFormat>
  <Paragraphs>85</Paragraphs>
  <Slides>28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2ª IEI 2013</dc:title>
  <dc:creator>rodrigo</dc:creator>
  <cp:lastModifiedBy>Rodrigo</cp:lastModifiedBy>
  <cp:revision>233</cp:revision>
  <cp:lastPrinted>2014-12-19T16:49:38Z</cp:lastPrinted>
  <dcterms:created xsi:type="dcterms:W3CDTF">2012-12-15T20:37:44Z</dcterms:created>
  <dcterms:modified xsi:type="dcterms:W3CDTF">2016-02-13T14:00:57Z</dcterms:modified>
</cp:coreProperties>
</file>