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9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99"/>
    <a:srgbClr val="FF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C139D-849B-47E0-A13A-91366167E713}" type="datetimeFigureOut">
              <a:rPr lang="pt-BR" smtClean="0"/>
              <a:pPr/>
              <a:t>13/02/2016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3EB28-A532-41C5-9E5B-DE3546CA2C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670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3843-4FC4-4164-A7D1-4EA10F6EEE7F}" type="datetimeFigureOut">
              <a:rPr lang="pt-BR" smtClean="0"/>
              <a:pPr/>
              <a:t>13/02/2016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C2E3-1AE7-42B8-BE55-A49D1AC4A8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3843-4FC4-4164-A7D1-4EA10F6EEE7F}" type="datetimeFigureOut">
              <a:rPr lang="pt-BR" smtClean="0"/>
              <a:pPr/>
              <a:t>13/02/2016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C2E3-1AE7-42B8-BE55-A49D1AC4A8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3843-4FC4-4164-A7D1-4EA10F6EEE7F}" type="datetimeFigureOut">
              <a:rPr lang="pt-BR" smtClean="0"/>
              <a:pPr/>
              <a:t>13/02/2016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C2E3-1AE7-42B8-BE55-A49D1AC4A8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3843-4FC4-4164-A7D1-4EA10F6EEE7F}" type="datetimeFigureOut">
              <a:rPr lang="pt-BR" smtClean="0"/>
              <a:pPr/>
              <a:t>13/02/2016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C2E3-1AE7-42B8-BE55-A49D1AC4A8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3843-4FC4-4164-A7D1-4EA10F6EEE7F}" type="datetimeFigureOut">
              <a:rPr lang="pt-BR" smtClean="0"/>
              <a:pPr/>
              <a:t>13/02/2016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C2E3-1AE7-42B8-BE55-A49D1AC4A8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3843-4FC4-4164-A7D1-4EA10F6EEE7F}" type="datetimeFigureOut">
              <a:rPr lang="pt-BR" smtClean="0"/>
              <a:pPr/>
              <a:t>13/02/2016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C2E3-1AE7-42B8-BE55-A49D1AC4A8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3843-4FC4-4164-A7D1-4EA10F6EEE7F}" type="datetimeFigureOut">
              <a:rPr lang="pt-BR" smtClean="0"/>
              <a:pPr/>
              <a:t>13/02/2016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C2E3-1AE7-42B8-BE55-A49D1AC4A8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3843-4FC4-4164-A7D1-4EA10F6EEE7F}" type="datetimeFigureOut">
              <a:rPr lang="pt-BR" smtClean="0"/>
              <a:pPr/>
              <a:t>13/02/2016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C2E3-1AE7-42B8-BE55-A49D1AC4A8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3843-4FC4-4164-A7D1-4EA10F6EEE7F}" type="datetimeFigureOut">
              <a:rPr lang="pt-BR" smtClean="0"/>
              <a:pPr/>
              <a:t>13/02/2016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C2E3-1AE7-42B8-BE55-A49D1AC4A8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3843-4FC4-4164-A7D1-4EA10F6EEE7F}" type="datetimeFigureOut">
              <a:rPr lang="pt-BR" smtClean="0"/>
              <a:pPr/>
              <a:t>13/02/2016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C2E3-1AE7-42B8-BE55-A49D1AC4A8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3843-4FC4-4164-A7D1-4EA10F6EEE7F}" type="datetimeFigureOut">
              <a:rPr lang="pt-BR" smtClean="0"/>
              <a:pPr/>
              <a:t>13/02/2016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C2E3-1AE7-42B8-BE55-A49D1AC4A8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B3843-4FC4-4164-A7D1-4EA10F6EEE7F}" type="datetimeFigureOut">
              <a:rPr lang="pt-BR" smtClean="0"/>
              <a:pPr/>
              <a:t>13/02/2016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DC2E3-1AE7-42B8-BE55-A49D1AC4A8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"/>
          <a:stretch/>
        </p:blipFill>
        <p:spPr>
          <a:xfrm>
            <a:off x="-27856" y="3645024"/>
            <a:ext cx="9171856" cy="324036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1512168"/>
          </a:xfrm>
        </p:spPr>
        <p:txBody>
          <a:bodyPr>
            <a:noAutofit/>
          </a:bodyPr>
          <a:lstStyle/>
          <a:p>
            <a:r>
              <a:rPr lang="pt-BR" sz="8800" dirty="0" err="1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27000">
                    <a:srgbClr val="0070C0"/>
                  </a:glow>
                </a:effectLst>
                <a:latin typeface="Franklin Gothic Heavy" panose="020B0903020102020204" pitchFamily="34" charset="0"/>
              </a:rPr>
              <a:t>Retrô</a:t>
            </a:r>
            <a:r>
              <a:rPr lang="pt-BR" sz="88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27000">
                    <a:srgbClr val="0070C0"/>
                  </a:glow>
                </a:effectLst>
                <a:latin typeface="Franklin Gothic Heavy" panose="020B0903020102020204" pitchFamily="34" charset="0"/>
              </a:rPr>
              <a:t> 2ª IEI 2015</a:t>
            </a:r>
            <a:endParaRPr lang="pt-BR" sz="8800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27000">
                  <a:srgbClr val="0070C0"/>
                </a:glow>
              </a:effectLst>
              <a:latin typeface="Franklin Gothic Heavy" panose="020B0903020102020204" pitchFamily="34" charset="0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-108521" y="998146"/>
            <a:ext cx="9361041" cy="2870453"/>
            <a:chOff x="-3039238" y="-846678"/>
            <a:chExt cx="9361041" cy="2870453"/>
          </a:xfrm>
        </p:grpSpPr>
        <p:sp>
          <p:nvSpPr>
            <p:cNvPr id="11" name="Retângulo 10"/>
            <p:cNvSpPr/>
            <p:nvPr/>
          </p:nvSpPr>
          <p:spPr>
            <a:xfrm>
              <a:off x="-2182198" y="-846678"/>
              <a:ext cx="7682552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66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9Marcas</a:t>
              </a:r>
              <a:endParaRPr lang="pt-BR" sz="96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-3039238" y="1008112"/>
              <a:ext cx="9361041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60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de uma Igreja</a:t>
              </a:r>
              <a:r>
                <a:rPr lang="pt-BR" sz="6000" b="1" cap="none" spc="0" baseline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Saudável</a:t>
              </a:r>
              <a:endParaRPr lang="pt-BR" sz="44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9" name="Retângulo 8"/>
          <p:cNvSpPr/>
          <p:nvPr/>
        </p:nvSpPr>
        <p:spPr>
          <a:xfrm>
            <a:off x="72008" y="5902377"/>
            <a:ext cx="8964488" cy="119903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800" b="1" i="0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"OS SÃOS NÃO PRECISAM DE MÉDICO, E SIM OS DOENTES“.</a:t>
            </a:r>
          </a:p>
          <a:p>
            <a:pPr algn="ctr"/>
            <a:r>
              <a:rPr lang="pt-BR" sz="2800" b="1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	</a:t>
            </a:r>
            <a:r>
              <a:rPr lang="pt-BR" sz="2800" b="1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					                </a:t>
            </a:r>
            <a:r>
              <a:rPr lang="pt-BR" sz="2800" b="1" i="0" cap="none" spc="0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MATEUS</a:t>
            </a:r>
            <a:r>
              <a:rPr lang="pt-BR" sz="2800" b="1" i="0" cap="none" spc="0" baseline="0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 9:12</a:t>
            </a:r>
            <a:endParaRPr lang="pt-BR" sz="2800" b="1" i="0" cap="none" spc="0" baseline="0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-27856" y="1556792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6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-108521" y="998146"/>
            <a:ext cx="9361041" cy="2870453"/>
            <a:chOff x="-3039238" y="-846678"/>
            <a:chExt cx="9361041" cy="2870453"/>
          </a:xfrm>
        </p:grpSpPr>
        <p:sp>
          <p:nvSpPr>
            <p:cNvPr id="11" name="Retângulo 10"/>
            <p:cNvSpPr/>
            <p:nvPr/>
          </p:nvSpPr>
          <p:spPr>
            <a:xfrm>
              <a:off x="-2182198" y="-846678"/>
              <a:ext cx="7682552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66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9Marcas</a:t>
              </a:r>
              <a:endParaRPr lang="pt-BR" sz="96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-3039238" y="1008112"/>
              <a:ext cx="9361041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60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de uma Igreja</a:t>
              </a:r>
              <a:r>
                <a:rPr lang="pt-BR" sz="6000" b="1" cap="none" spc="0" baseline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Saudável</a:t>
              </a:r>
              <a:endParaRPr lang="pt-BR" sz="44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6" name="Conector reto 5"/>
          <p:cNvCxnSpPr/>
          <p:nvPr/>
        </p:nvCxnSpPr>
        <p:spPr>
          <a:xfrm>
            <a:off x="-27856" y="1556792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0" y="-27384"/>
            <a:ext cx="91440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27000">
                    <a:srgbClr val="0070C0"/>
                  </a:glow>
                </a:effectLst>
                <a:latin typeface="Franklin Gothic Heavy" panose="020B0903020102020204" pitchFamily="34" charset="0"/>
              </a:rPr>
              <a:t>Retrô 2ª IEI 2015</a:t>
            </a:r>
            <a:endParaRPr lang="pt-BR" sz="8800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27000">
                  <a:srgbClr val="0070C0"/>
                </a:glow>
              </a:effectLst>
              <a:latin typeface="Franklin Gothic Heavy" panose="020B0903020102020204" pitchFamily="34" charset="0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-36512" y="3789040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4499992" y="4077072"/>
            <a:ext cx="4392488" cy="2554545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ln w="9525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  <a:ea typeface="BatangChe" panose="02030609000101010101" pitchFamily="49" charset="-127"/>
              </a:rPr>
              <a:t>ACEITAMOS E APOIAMOS A DISCIPLINA BÍBLICA?</a:t>
            </a:r>
            <a:endParaRPr lang="pt-BR" sz="4000" b="1" dirty="0">
              <a:ln w="9525"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Britannic Bold" panose="020B0903060703020204" pitchFamily="34" charset="0"/>
              <a:ea typeface="BatangChe" panose="02030609000101010101" pitchFamily="49" charset="-127"/>
            </a:endParaRPr>
          </a:p>
        </p:txBody>
      </p:sp>
      <p:pic>
        <p:nvPicPr>
          <p:cNvPr id="17" name="Picture 2" descr="http://perlbal.hi-pi.com/blog-images/539849/gd/138184685007/PREPARANDO-O-FUTUR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34" b="19751"/>
          <a:stretch/>
        </p:blipFill>
        <p:spPr bwMode="auto">
          <a:xfrm>
            <a:off x="251520" y="4077073"/>
            <a:ext cx="3971909" cy="2554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83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-108521" y="998146"/>
            <a:ext cx="9361041" cy="2870453"/>
            <a:chOff x="-3039238" y="-846678"/>
            <a:chExt cx="9361041" cy="2870453"/>
          </a:xfrm>
        </p:grpSpPr>
        <p:sp>
          <p:nvSpPr>
            <p:cNvPr id="11" name="Retângulo 10"/>
            <p:cNvSpPr/>
            <p:nvPr/>
          </p:nvSpPr>
          <p:spPr>
            <a:xfrm>
              <a:off x="-2182198" y="-846678"/>
              <a:ext cx="7682552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66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9Marcas</a:t>
              </a:r>
              <a:endParaRPr lang="pt-BR" sz="96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-3039238" y="1008112"/>
              <a:ext cx="9361041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60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de uma Igreja</a:t>
              </a:r>
              <a:r>
                <a:rPr lang="pt-BR" sz="6000" b="1" cap="none" spc="0" baseline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Saudável</a:t>
              </a:r>
              <a:endParaRPr lang="pt-BR" sz="44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6" name="Conector reto 5"/>
          <p:cNvCxnSpPr/>
          <p:nvPr/>
        </p:nvCxnSpPr>
        <p:spPr>
          <a:xfrm>
            <a:off x="-27856" y="1556792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0" y="-27384"/>
            <a:ext cx="91440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27000">
                    <a:srgbClr val="0070C0"/>
                  </a:glow>
                </a:effectLst>
                <a:latin typeface="Franklin Gothic Heavy" panose="020B0903020102020204" pitchFamily="34" charset="0"/>
              </a:rPr>
              <a:t>Retrô 2ª IEI 2015</a:t>
            </a:r>
            <a:endParaRPr lang="pt-BR" sz="8800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27000">
                  <a:srgbClr val="0070C0"/>
                </a:glow>
              </a:effectLst>
              <a:latin typeface="Franklin Gothic Heavy" panose="020B0903020102020204" pitchFamily="34" charset="0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-36512" y="3789040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2" b="4050"/>
          <a:stretch/>
        </p:blipFill>
        <p:spPr>
          <a:xfrm>
            <a:off x="7020272" y="3868599"/>
            <a:ext cx="2094983" cy="2944777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2267744" y="4042807"/>
            <a:ext cx="5112568" cy="2554545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ln w="9525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  <a:ea typeface="BatangChe" panose="02030609000101010101" pitchFamily="49" charset="-127"/>
              </a:rPr>
              <a:t>RESPEITAMOS A LIDERANÇA BÍBLICA QUE DEUS COLOCOU SOBRE NÓS?</a:t>
            </a:r>
            <a:endParaRPr lang="pt-BR" sz="4000" b="1" dirty="0">
              <a:ln w="9525"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Britannic Bold" panose="020B0903060703020204" pitchFamily="34" charset="0"/>
              <a:ea typeface="BatangChe" panose="02030609000101010101" pitchFamily="49" charset="-127"/>
            </a:endParaRPr>
          </a:p>
        </p:txBody>
      </p:sp>
      <p:pic>
        <p:nvPicPr>
          <p:cNvPr id="15" name="Picture 2" descr="http://jornalgospelnews.com.br/wp-content/uploads/2011/02/Estudo-da-B%C3%ADblia-nas-escol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3861048"/>
            <a:ext cx="2160239" cy="296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97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-108521" y="998146"/>
            <a:ext cx="9361041" cy="2870453"/>
            <a:chOff x="-3039238" y="-846678"/>
            <a:chExt cx="9361041" cy="2870453"/>
          </a:xfrm>
        </p:grpSpPr>
        <p:sp>
          <p:nvSpPr>
            <p:cNvPr id="11" name="Retângulo 10"/>
            <p:cNvSpPr/>
            <p:nvPr/>
          </p:nvSpPr>
          <p:spPr>
            <a:xfrm>
              <a:off x="-2182198" y="-846678"/>
              <a:ext cx="7682552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66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9Marcas</a:t>
              </a:r>
              <a:endParaRPr lang="pt-BR" sz="96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-3039238" y="1008112"/>
              <a:ext cx="9361041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60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de uma Igreja</a:t>
              </a:r>
              <a:r>
                <a:rPr lang="pt-BR" sz="6000" b="1" cap="none" spc="0" baseline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Saudável</a:t>
              </a:r>
              <a:endParaRPr lang="pt-BR" sz="44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6" name="Conector reto 5"/>
          <p:cNvCxnSpPr/>
          <p:nvPr/>
        </p:nvCxnSpPr>
        <p:spPr>
          <a:xfrm>
            <a:off x="-27856" y="1556792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0" y="-27384"/>
            <a:ext cx="91440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27000">
                    <a:srgbClr val="0070C0"/>
                  </a:glow>
                </a:effectLst>
                <a:latin typeface="Franklin Gothic Heavy" panose="020B0903020102020204" pitchFamily="34" charset="0"/>
              </a:rPr>
              <a:t>Retrô 2ª IEI 2015</a:t>
            </a:r>
            <a:endParaRPr lang="pt-BR" sz="8800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27000">
                  <a:srgbClr val="0070C0"/>
                </a:glow>
              </a:effectLst>
              <a:latin typeface="Franklin Gothic Heavy" panose="020B0903020102020204" pitchFamily="34" charset="0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-36512" y="3789040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/>
          <p:cNvSpPr/>
          <p:nvPr/>
        </p:nvSpPr>
        <p:spPr>
          <a:xfrm>
            <a:off x="107504" y="3933056"/>
            <a:ext cx="4920481" cy="2769989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4200" b="1" dirty="0" smtClean="0">
                <a:ln w="9525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  <a:ea typeface="BatangChe" panose="02030609000101010101" pitchFamily="49" charset="-127"/>
              </a:rPr>
              <a:t>HOUVE PROGRESSO </a:t>
            </a:r>
            <a:r>
              <a:rPr lang="pt-BR" sz="4400" b="1" dirty="0" smtClean="0">
                <a:ln w="9525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  <a:ea typeface="BatangChe" panose="02030609000101010101" pitchFamily="49" charset="-127"/>
              </a:rPr>
              <a:t>EM NOSSA SAÚDE ESPIRITUAL EM 2015?</a:t>
            </a:r>
            <a:endParaRPr lang="pt-BR" sz="4400" b="1" dirty="0">
              <a:ln w="9525"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Britannic Bold" panose="020B0903060703020204" pitchFamily="34" charset="0"/>
              <a:ea typeface="BatangChe" panose="02030609000101010101" pitchFamily="49" charset="-127"/>
            </a:endParaRPr>
          </a:p>
        </p:txBody>
      </p:sp>
      <p:pic>
        <p:nvPicPr>
          <p:cNvPr id="1026" name="Picture 2" descr="http://leonardoquintao.com.br/site/wp-content/uploads/2015/02/sau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932785"/>
            <a:ext cx="3776936" cy="277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5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-27856" y="1556792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0" y="-27384"/>
            <a:ext cx="91440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27000">
                    <a:srgbClr val="0070C0"/>
                  </a:glow>
                </a:effectLst>
                <a:latin typeface="Franklin Gothic Heavy" panose="020B0903020102020204" pitchFamily="34" charset="0"/>
              </a:rPr>
              <a:t>Retrô 2ª IEI 2015</a:t>
            </a:r>
            <a:endParaRPr lang="pt-BR" sz="8800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27000">
                  <a:srgbClr val="0070C0"/>
                </a:glow>
              </a:effectLst>
              <a:latin typeface="Franklin Gothic Heavy" panose="020B0903020102020204" pitchFamily="34" charset="0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-36512" y="3789040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"/>
          <a:stretch/>
        </p:blipFill>
        <p:spPr>
          <a:xfrm>
            <a:off x="-27856" y="3645024"/>
            <a:ext cx="9171856" cy="3240360"/>
          </a:xfrm>
          <a:prstGeom prst="rect">
            <a:avLst/>
          </a:prstGeom>
        </p:spPr>
      </p:pic>
      <p:sp>
        <p:nvSpPr>
          <p:cNvPr id="14" name="CaixaDeTexto 28"/>
          <p:cNvSpPr txBox="1"/>
          <p:nvPr/>
        </p:nvSpPr>
        <p:spPr>
          <a:xfrm>
            <a:off x="107504" y="4077072"/>
            <a:ext cx="8985225" cy="237626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2500" b="1" spc="-150" dirty="0" smtClean="0">
                <a:ln w="635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/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ADEUS 2015!</a:t>
            </a:r>
            <a:endParaRPr lang="pt-BR" sz="12500" b="1" spc="-150" dirty="0">
              <a:ln w="635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/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-108521" y="998146"/>
            <a:ext cx="9361041" cy="2870453"/>
            <a:chOff x="-3039238" y="-846678"/>
            <a:chExt cx="9361041" cy="2870453"/>
          </a:xfrm>
        </p:grpSpPr>
        <p:sp>
          <p:nvSpPr>
            <p:cNvPr id="12" name="Retângulo 11"/>
            <p:cNvSpPr/>
            <p:nvPr/>
          </p:nvSpPr>
          <p:spPr>
            <a:xfrm>
              <a:off x="-3039238" y="1008112"/>
              <a:ext cx="9361041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60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de uma Igreja</a:t>
              </a:r>
              <a:r>
                <a:rPr lang="pt-BR" sz="6000" b="1" cap="none" spc="0" baseline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Saudável</a:t>
              </a:r>
              <a:endParaRPr lang="pt-BR" sz="44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-2182198" y="-846678"/>
              <a:ext cx="7682552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66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9Marcas</a:t>
              </a:r>
              <a:endParaRPr lang="pt-BR" sz="96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21" name="Retângulo 20"/>
          <p:cNvSpPr/>
          <p:nvPr/>
        </p:nvSpPr>
        <p:spPr>
          <a:xfrm>
            <a:off x="72008" y="5614345"/>
            <a:ext cx="8964488" cy="119903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800" b="1" i="0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"OS SÃOS NÃO PRECISAM DE MÉDICO, E SIM OS DOENTES“.</a:t>
            </a:r>
          </a:p>
          <a:p>
            <a:pPr algn="ctr"/>
            <a:r>
              <a:rPr lang="pt-BR" sz="2800" b="1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	</a:t>
            </a:r>
            <a:r>
              <a:rPr lang="pt-BR" sz="2800" b="1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					                </a:t>
            </a:r>
            <a:r>
              <a:rPr lang="pt-BR" sz="2800" b="1" i="0" cap="none" spc="0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MATEUS</a:t>
            </a:r>
            <a:r>
              <a:rPr lang="pt-BR" sz="2800" b="1" i="0" cap="none" spc="0" baseline="0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 9:12</a:t>
            </a:r>
            <a:endParaRPr lang="pt-BR" sz="2800" b="1" i="0" cap="none" spc="0" baseline="0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258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1"/>
      <p:bldP spid="14" grpId="2"/>
      <p:bldP spid="21" grpId="0"/>
      <p:bldP spid="2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m 2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"/>
          <a:stretch/>
        </p:blipFill>
        <p:spPr>
          <a:xfrm>
            <a:off x="-27856" y="3645024"/>
            <a:ext cx="9171856" cy="3240360"/>
          </a:xfrm>
          <a:prstGeom prst="rect">
            <a:avLst/>
          </a:prstGeom>
        </p:spPr>
      </p:pic>
      <p:grpSp>
        <p:nvGrpSpPr>
          <p:cNvPr id="10" name="Grupo 9"/>
          <p:cNvGrpSpPr/>
          <p:nvPr/>
        </p:nvGrpSpPr>
        <p:grpSpPr>
          <a:xfrm>
            <a:off x="-108521" y="998146"/>
            <a:ext cx="9361041" cy="2870453"/>
            <a:chOff x="-3039238" y="-846678"/>
            <a:chExt cx="9361041" cy="2870453"/>
          </a:xfrm>
        </p:grpSpPr>
        <p:sp>
          <p:nvSpPr>
            <p:cNvPr id="11" name="Retângulo 10"/>
            <p:cNvSpPr/>
            <p:nvPr/>
          </p:nvSpPr>
          <p:spPr>
            <a:xfrm>
              <a:off x="-2224845" y="-846678"/>
              <a:ext cx="7682552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66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9Marcas</a:t>
              </a:r>
              <a:endParaRPr lang="pt-BR" sz="96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-3039238" y="1008112"/>
              <a:ext cx="9361041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60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de uma Igreja</a:t>
              </a:r>
              <a:r>
                <a:rPr lang="pt-BR" sz="6000" b="1" cap="none" spc="0" baseline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Saudável</a:t>
              </a:r>
              <a:endParaRPr lang="pt-BR" sz="44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6" name="Conector reto 5"/>
          <p:cNvCxnSpPr/>
          <p:nvPr/>
        </p:nvCxnSpPr>
        <p:spPr>
          <a:xfrm>
            <a:off x="-27856" y="1556792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-36512" y="3789040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-180528" y="3873242"/>
            <a:ext cx="94299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3900" b="1" cap="none" spc="0" dirty="0" smtClean="0">
                <a:ln w="190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Mateus abandonou tudo para seguir Jesus!</a:t>
            </a:r>
            <a:endParaRPr lang="pt-BR" sz="3900" b="1" cap="none" spc="0" dirty="0">
              <a:ln w="1905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270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-5050" y="4449306"/>
            <a:ext cx="89770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3600" b="1" cap="none" spc="0" dirty="0" smtClean="0">
                <a:ln w="190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Mateus honrou publicamente a Jesus (jantar);</a:t>
            </a:r>
            <a:endParaRPr lang="pt-BR" sz="5400" b="1" cap="none" spc="0" dirty="0">
              <a:ln w="1905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270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1014" y="4941168"/>
            <a:ext cx="91694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3600" b="1" cap="none" spc="0" dirty="0" smtClean="0">
                <a:ln w="190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Jesus foi criticado por estar presente no jantar!</a:t>
            </a:r>
            <a:endParaRPr lang="pt-BR" sz="5400" b="1" cap="none" spc="0" dirty="0">
              <a:ln w="1905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270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1939239" y="5662989"/>
            <a:ext cx="53130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400" b="1" cap="none" spc="0" dirty="0" smtClean="0">
                <a:ln w="1905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1270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Jesus, então, afirmou:</a:t>
            </a:r>
            <a:endParaRPr lang="pt-BR" sz="6600" b="1" cap="none" spc="0" dirty="0">
              <a:ln w="1905"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1270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2008" y="5614345"/>
            <a:ext cx="8964488" cy="119903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800" b="1" i="0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"OS SÃOS NÃO PRECISAM DE MÉDICO, E SIM OS DOENTES“.</a:t>
            </a:r>
          </a:p>
          <a:p>
            <a:pPr algn="ctr"/>
            <a:r>
              <a:rPr lang="pt-BR" sz="2800" b="1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	</a:t>
            </a:r>
            <a:r>
              <a:rPr lang="pt-BR" sz="2800" b="1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					                </a:t>
            </a:r>
            <a:r>
              <a:rPr lang="pt-BR" sz="2800" b="1" i="0" cap="none" spc="0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MATEUS</a:t>
            </a:r>
            <a:r>
              <a:rPr lang="pt-BR" sz="2800" b="1" i="0" cap="none" spc="0" baseline="0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 9:12</a:t>
            </a:r>
            <a:endParaRPr lang="pt-BR" sz="2800" b="1" i="0" cap="none" spc="0" baseline="0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Canto dobrado 2"/>
          <p:cNvSpPr/>
          <p:nvPr/>
        </p:nvSpPr>
        <p:spPr>
          <a:xfrm>
            <a:off x="1103375" y="4365105"/>
            <a:ext cx="6984776" cy="1080120"/>
          </a:xfrm>
          <a:prstGeom prst="folded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b="1" dirty="0" smtClean="0">
                <a:ln>
                  <a:solidFill>
                    <a:schemeClr val="tx1"/>
                  </a:solidFill>
                </a:ln>
              </a:rPr>
              <a:t>Leia Mateus 9:9-13</a:t>
            </a:r>
            <a:endParaRPr lang="pt-BR" sz="6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5" name="Título 1"/>
          <p:cNvSpPr txBox="1">
            <a:spLocks/>
          </p:cNvSpPr>
          <p:nvPr/>
        </p:nvSpPr>
        <p:spPr>
          <a:xfrm>
            <a:off x="0" y="-27384"/>
            <a:ext cx="91440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dirty="0" err="1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27000">
                    <a:srgbClr val="0070C0"/>
                  </a:glow>
                </a:effectLst>
                <a:latin typeface="Franklin Gothic Heavy" panose="020B0903020102020204" pitchFamily="34" charset="0"/>
              </a:rPr>
              <a:t>Retrô</a:t>
            </a:r>
            <a:r>
              <a:rPr lang="pt-BR" sz="88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27000">
                    <a:srgbClr val="0070C0"/>
                  </a:glow>
                </a:effectLst>
                <a:latin typeface="Franklin Gothic Heavy" panose="020B0903020102020204" pitchFamily="34" charset="0"/>
              </a:rPr>
              <a:t> 2ª IEI 2015</a:t>
            </a:r>
            <a:endParaRPr lang="pt-BR" sz="8800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27000">
                  <a:srgbClr val="0070C0"/>
                </a:glow>
              </a:effectLst>
              <a:latin typeface="Franklin Gothic Heavy" panose="020B0903020102020204" pitchFamily="34" charset="0"/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179512" y="476672"/>
            <a:ext cx="8784976" cy="5688632"/>
            <a:chOff x="5380469" y="692697"/>
            <a:chExt cx="3744416" cy="2330333"/>
          </a:xfrm>
        </p:grpSpPr>
        <p:sp>
          <p:nvSpPr>
            <p:cNvPr id="23" name="Estrela de 12 Pontos 22"/>
            <p:cNvSpPr/>
            <p:nvPr/>
          </p:nvSpPr>
          <p:spPr>
            <a:xfrm>
              <a:off x="5380469" y="692697"/>
              <a:ext cx="3744416" cy="2330333"/>
            </a:xfrm>
            <a:prstGeom prst="star12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‘	</a:t>
              </a:r>
              <a:endParaRPr lang="pt-BR" dirty="0"/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5717114" y="1256247"/>
              <a:ext cx="3100852" cy="1147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800" i="1" dirty="0" smtClean="0">
                  <a:ln w="57150">
                    <a:solidFill>
                      <a:schemeClr val="bg1"/>
                    </a:solidFill>
                  </a:ln>
                  <a:solidFill>
                    <a:srgbClr val="FF0000"/>
                  </a:solidFill>
                  <a:effectLst>
                    <a:glow rad="812800">
                      <a:schemeClr val="tx1"/>
                    </a:glow>
                    <a:outerShdw blurRad="50800" dist="50800" dir="5400000" algn="ctr" rotWithShape="0">
                      <a:schemeClr val="tx1"/>
                    </a:outerShdw>
                  </a:effectLst>
                  <a:latin typeface="Franklin Gothic Heavy" pitchFamily="34" charset="0"/>
                </a:rPr>
                <a:t>VAMOS  ORAR!</a:t>
              </a:r>
              <a:endParaRPr lang="pt-BR" sz="9600" b="1" i="1" dirty="0">
                <a:ln w="571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8128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Franklin Gothic Heavy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015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3" grpId="0" animBg="1"/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-108521" y="998146"/>
            <a:ext cx="9361041" cy="2870453"/>
            <a:chOff x="-3039238" y="-846678"/>
            <a:chExt cx="9361041" cy="2870453"/>
          </a:xfrm>
        </p:grpSpPr>
        <p:sp>
          <p:nvSpPr>
            <p:cNvPr id="11" name="Retângulo 10"/>
            <p:cNvSpPr/>
            <p:nvPr/>
          </p:nvSpPr>
          <p:spPr>
            <a:xfrm>
              <a:off x="-2182198" y="-846678"/>
              <a:ext cx="7682552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66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9Marcas</a:t>
              </a:r>
              <a:endParaRPr lang="pt-BR" sz="96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-3039238" y="1008112"/>
              <a:ext cx="9361041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60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de uma Igreja</a:t>
              </a:r>
              <a:r>
                <a:rPr lang="pt-BR" sz="6000" b="1" cap="none" spc="0" baseline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Saudável</a:t>
              </a:r>
              <a:endParaRPr lang="pt-BR" sz="44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6" name="Conector reto 5"/>
          <p:cNvCxnSpPr/>
          <p:nvPr/>
        </p:nvCxnSpPr>
        <p:spPr>
          <a:xfrm>
            <a:off x="-27856" y="1556792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-36512" y="3789040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107504" y="4110171"/>
            <a:ext cx="892899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lvl="1" algn="ctr"/>
            <a:r>
              <a:rPr lang="pt-BR" sz="5100" dirty="0" smtClean="0">
                <a:ln w="1270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152400">
                    <a:schemeClr val="bg1"/>
                  </a:glow>
                </a:effectLst>
                <a:latin typeface="Franklin Gothic Demi" panose="020B0703020102020204" pitchFamily="34" charset="0"/>
                <a:cs typeface="Aharoni" pitchFamily="2" charset="-79"/>
              </a:rPr>
              <a:t>Jesus veio trazer saúde </a:t>
            </a:r>
            <a:r>
              <a:rPr lang="pt-BR" sz="4400" dirty="0" smtClean="0">
                <a:ln w="1270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152400">
                    <a:schemeClr val="bg1"/>
                  </a:glow>
                </a:effectLst>
                <a:latin typeface="Franklin Gothic Demi" panose="020B0703020102020204" pitchFamily="34" charset="0"/>
                <a:cs typeface="Aharoni" pitchFamily="2" charset="-79"/>
              </a:rPr>
              <a:t>espiritual a todos </a:t>
            </a:r>
            <a:r>
              <a:rPr lang="pt-BR" sz="4400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52400">
                    <a:schemeClr val="bg1"/>
                  </a:glow>
                </a:effectLst>
                <a:latin typeface="Franklin Gothic Demi" panose="020B0703020102020204" pitchFamily="34" charset="0"/>
                <a:cs typeface="Aharoni" pitchFamily="2" charset="-79"/>
              </a:rPr>
              <a:t>q se consideram</a:t>
            </a:r>
            <a:r>
              <a:rPr lang="pt-BR" sz="4600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52400">
                    <a:schemeClr val="bg1"/>
                  </a:glow>
                </a:effectLst>
                <a:latin typeface="Franklin Gothic Demi" panose="020B0703020102020204" pitchFamily="34" charset="0"/>
                <a:cs typeface="Aharoni" pitchFamily="2" charset="-79"/>
              </a:rPr>
              <a:t> </a:t>
            </a:r>
            <a:r>
              <a:rPr lang="pt-BR" sz="5100" dirty="0" smtClean="0">
                <a:ln w="1270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152400">
                    <a:schemeClr val="bg1"/>
                  </a:glow>
                </a:effectLst>
                <a:latin typeface="Franklin Gothic Demi" panose="020B0703020102020204" pitchFamily="34" charset="0"/>
                <a:cs typeface="Aharoni" pitchFamily="2" charset="-79"/>
              </a:rPr>
              <a:t>doentes diante dele!</a:t>
            </a:r>
            <a:endParaRPr lang="pt-BR" sz="5100" dirty="0">
              <a:ln w="12700"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152400">
                  <a:schemeClr val="bg1"/>
                </a:glow>
              </a:effectLst>
              <a:latin typeface="Franklin Gothic Demi" panose="020B07030201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0" y="-27384"/>
            <a:ext cx="91440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27000">
                    <a:srgbClr val="0070C0"/>
                  </a:glow>
                </a:effectLst>
                <a:latin typeface="Franklin Gothic Heavy" panose="020B0903020102020204" pitchFamily="34" charset="0"/>
              </a:rPr>
              <a:t>Retrô 2ª IEI 2015</a:t>
            </a:r>
            <a:endParaRPr lang="pt-BR" sz="8800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27000">
                  <a:srgbClr val="0070C0"/>
                </a:glow>
              </a:effectLst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28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-108521" y="998146"/>
            <a:ext cx="9361041" cy="2870453"/>
            <a:chOff x="-3039238" y="-846678"/>
            <a:chExt cx="9361041" cy="2870453"/>
          </a:xfrm>
        </p:grpSpPr>
        <p:sp>
          <p:nvSpPr>
            <p:cNvPr id="11" name="Retângulo 10"/>
            <p:cNvSpPr/>
            <p:nvPr/>
          </p:nvSpPr>
          <p:spPr>
            <a:xfrm>
              <a:off x="-2182198" y="-846678"/>
              <a:ext cx="7682552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66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9Marcas</a:t>
              </a:r>
              <a:endParaRPr lang="pt-BR" sz="96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-3039238" y="1008112"/>
              <a:ext cx="9361041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60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de uma Igreja</a:t>
              </a:r>
              <a:r>
                <a:rPr lang="pt-BR" sz="6000" b="1" cap="none" spc="0" baseline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Saudável</a:t>
              </a:r>
              <a:endParaRPr lang="pt-BR" sz="44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6" name="Conector reto 5"/>
          <p:cNvCxnSpPr/>
          <p:nvPr/>
        </p:nvCxnSpPr>
        <p:spPr>
          <a:xfrm>
            <a:off x="-27856" y="1556792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-36512" y="3789040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107504" y="3803556"/>
            <a:ext cx="8928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lvl="1" algn="ctr"/>
            <a:r>
              <a:rPr lang="pt-BR" sz="4800" dirty="0" smtClean="0">
                <a:ln w="1270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152400">
                    <a:schemeClr val="bg1"/>
                  </a:glow>
                </a:effectLst>
                <a:latin typeface="Franklin Gothic Demi" panose="020B0703020102020204" pitchFamily="34" charset="0"/>
                <a:cs typeface="Aharoni" pitchFamily="2" charset="-79"/>
              </a:rPr>
              <a:t>Jesus quer fazer de nós uma igreja cheia de vida espiritual!</a:t>
            </a:r>
            <a:endParaRPr lang="pt-BR" sz="4800" dirty="0">
              <a:ln w="12700"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152400">
                  <a:schemeClr val="bg1"/>
                </a:glow>
              </a:effectLst>
              <a:latin typeface="Franklin Gothic Demi" panose="020B07030201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07504" y="5243716"/>
            <a:ext cx="8928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lvl="1" algn="ctr"/>
            <a:r>
              <a:rPr lang="pt-BR" sz="4800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52400">
                    <a:schemeClr val="bg1"/>
                  </a:glow>
                </a:effectLst>
                <a:latin typeface="Franklin Gothic Demi" panose="020B0703020102020204" pitchFamily="34" charset="0"/>
                <a:cs typeface="Aharoni" pitchFamily="2" charset="-79"/>
              </a:rPr>
              <a:t>Jesus quer que manifestemos marcas de uma igreja saudável!</a:t>
            </a:r>
            <a:endParaRPr lang="pt-BR" sz="4800" dirty="0">
              <a:ln w="12700"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52400">
                  <a:schemeClr val="bg1"/>
                </a:glow>
              </a:effectLst>
              <a:latin typeface="Franklin Gothic Demi" panose="020B0703020102020204" pitchFamily="34" charset="0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0" y="-27384"/>
            <a:ext cx="91440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27000">
                    <a:srgbClr val="0070C0"/>
                  </a:glow>
                </a:effectLst>
                <a:latin typeface="Franklin Gothic Heavy" panose="020B0903020102020204" pitchFamily="34" charset="0"/>
              </a:rPr>
              <a:t>Retrô 2ª IEI 2015</a:t>
            </a:r>
            <a:endParaRPr lang="pt-BR" sz="8800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27000">
                  <a:srgbClr val="0070C0"/>
                </a:glow>
              </a:effectLst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14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-108521" y="998146"/>
            <a:ext cx="9361041" cy="2870453"/>
            <a:chOff x="-3039238" y="-846678"/>
            <a:chExt cx="9361041" cy="2870453"/>
          </a:xfrm>
        </p:grpSpPr>
        <p:sp>
          <p:nvSpPr>
            <p:cNvPr id="11" name="Retângulo 10"/>
            <p:cNvSpPr/>
            <p:nvPr/>
          </p:nvSpPr>
          <p:spPr>
            <a:xfrm>
              <a:off x="-2182198" y="-846678"/>
              <a:ext cx="7682552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66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9Marcas</a:t>
              </a:r>
              <a:endParaRPr lang="pt-BR" sz="96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-3039238" y="1008112"/>
              <a:ext cx="9361041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60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de uma Igreja</a:t>
              </a:r>
              <a:r>
                <a:rPr lang="pt-BR" sz="6000" b="1" cap="none" spc="0" baseline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Saudável</a:t>
              </a:r>
              <a:endParaRPr lang="pt-BR" sz="44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6" name="Conector reto 5"/>
          <p:cNvCxnSpPr/>
          <p:nvPr/>
        </p:nvCxnSpPr>
        <p:spPr>
          <a:xfrm>
            <a:off x="-27856" y="1556792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0" y="-27384"/>
            <a:ext cx="91440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27000">
                    <a:srgbClr val="0070C0"/>
                  </a:glow>
                </a:effectLst>
                <a:latin typeface="Franklin Gothic Heavy" panose="020B0903020102020204" pitchFamily="34" charset="0"/>
              </a:rPr>
              <a:t>Retrô 2ª IEI 2015</a:t>
            </a:r>
            <a:endParaRPr lang="pt-BR" sz="8800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27000">
                  <a:srgbClr val="0070C0"/>
                </a:glo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07504" y="3875564"/>
            <a:ext cx="892899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lvl="1" algn="ctr"/>
            <a:r>
              <a:rPr lang="pt-BR" sz="4800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52400">
                    <a:schemeClr val="bg1"/>
                  </a:glow>
                </a:effectLst>
                <a:latin typeface="Franklin Gothic Demi" panose="020B0703020102020204" pitchFamily="34" charset="0"/>
                <a:cs typeface="Aharoni" pitchFamily="2" charset="-79"/>
              </a:rPr>
              <a:t>Depois deste longo ano estudando as 9 Marcas de uma </a:t>
            </a:r>
            <a:r>
              <a:rPr lang="pt-BR" sz="4300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52400">
                    <a:schemeClr val="bg1"/>
                  </a:glow>
                </a:effectLst>
                <a:latin typeface="Franklin Gothic Demi" panose="020B0703020102020204" pitchFamily="34" charset="0"/>
                <a:cs typeface="Aharoni" pitchFamily="2" charset="-79"/>
              </a:rPr>
              <a:t>Igreja Saudável, será que podemos</a:t>
            </a:r>
            <a:r>
              <a:rPr lang="pt-BR" sz="4400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52400">
                    <a:schemeClr val="bg1"/>
                  </a:glow>
                </a:effectLst>
                <a:latin typeface="Franklin Gothic Demi" panose="020B0703020102020204" pitchFamily="34" charset="0"/>
                <a:cs typeface="Aharoni" pitchFamily="2" charset="-79"/>
              </a:rPr>
              <a:t> </a:t>
            </a:r>
            <a:r>
              <a:rPr lang="pt-BR" sz="4800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52400">
                    <a:schemeClr val="bg1"/>
                  </a:glow>
                </a:effectLst>
                <a:latin typeface="Franklin Gothic Demi" panose="020B0703020102020204" pitchFamily="34" charset="0"/>
                <a:cs typeface="Aharoni" pitchFamily="2" charset="-79"/>
              </a:rPr>
              <a:t>ver algumas delas em nós?</a:t>
            </a:r>
            <a:endParaRPr lang="pt-BR" sz="4800" dirty="0">
              <a:ln w="12700"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52400">
                  <a:schemeClr val="bg1"/>
                </a:glow>
              </a:effectLst>
              <a:latin typeface="Franklin Gothic Demi" panose="020B0703020102020204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>
          <a:xfrm>
            <a:off x="-36512" y="3789040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85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-108521" y="998146"/>
            <a:ext cx="9361041" cy="2870453"/>
            <a:chOff x="-3039238" y="-846678"/>
            <a:chExt cx="9361041" cy="2870453"/>
          </a:xfrm>
        </p:grpSpPr>
        <p:sp>
          <p:nvSpPr>
            <p:cNvPr id="11" name="Retângulo 10"/>
            <p:cNvSpPr/>
            <p:nvPr/>
          </p:nvSpPr>
          <p:spPr>
            <a:xfrm>
              <a:off x="-2182198" y="-846678"/>
              <a:ext cx="7682552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66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9Marcas</a:t>
              </a:r>
              <a:endParaRPr lang="pt-BR" sz="96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-3039238" y="1008112"/>
              <a:ext cx="9361041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60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de uma Igreja</a:t>
              </a:r>
              <a:r>
                <a:rPr lang="pt-BR" sz="6000" b="1" cap="none" spc="0" baseline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Saudável</a:t>
              </a:r>
              <a:endParaRPr lang="pt-BR" sz="44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6" name="Conector reto 5"/>
          <p:cNvCxnSpPr/>
          <p:nvPr/>
        </p:nvCxnSpPr>
        <p:spPr>
          <a:xfrm>
            <a:off x="-27856" y="1556792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0" y="-27384"/>
            <a:ext cx="91440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27000">
                    <a:srgbClr val="0070C0"/>
                  </a:glow>
                </a:effectLst>
                <a:latin typeface="Franklin Gothic Heavy" panose="020B0903020102020204" pitchFamily="34" charset="0"/>
              </a:rPr>
              <a:t>Retrô 2ª IEI 2015</a:t>
            </a:r>
            <a:endParaRPr lang="pt-BR" sz="8800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27000">
                  <a:srgbClr val="0070C0"/>
                </a:glo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930929" y="4073004"/>
            <a:ext cx="6033559" cy="2308324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ln w="9525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  <a:ea typeface="BatangChe" panose="02030609000101010101" pitchFamily="49" charset="-127"/>
              </a:rPr>
              <a:t>A PALAVRA DE DEUS ESTÁ NO CENTRO DE NOSSAS VIDAS?</a:t>
            </a:r>
            <a:endParaRPr lang="pt-BR" sz="4800" b="1" dirty="0">
              <a:ln w="9525"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Britannic Bold" panose="020B0903060703020204" pitchFamily="34" charset="0"/>
              <a:ea typeface="BatangChe" panose="02030609000101010101" pitchFamily="49" charset="-127"/>
            </a:endParaRPr>
          </a:p>
        </p:txBody>
      </p:sp>
      <p:pic>
        <p:nvPicPr>
          <p:cNvPr id="15" name="Picture 2" descr="http://jota7.com/img/noticias/ler_a_bibl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12" y="3868599"/>
            <a:ext cx="2142364" cy="294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Conector reto 15"/>
          <p:cNvCxnSpPr/>
          <p:nvPr/>
        </p:nvCxnSpPr>
        <p:spPr>
          <a:xfrm>
            <a:off x="-36512" y="3789040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44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-108521" y="998146"/>
            <a:ext cx="9361041" cy="2870453"/>
            <a:chOff x="-3039238" y="-846678"/>
            <a:chExt cx="9361041" cy="2870453"/>
          </a:xfrm>
        </p:grpSpPr>
        <p:sp>
          <p:nvSpPr>
            <p:cNvPr id="11" name="Retângulo 10"/>
            <p:cNvSpPr/>
            <p:nvPr/>
          </p:nvSpPr>
          <p:spPr>
            <a:xfrm>
              <a:off x="-2182198" y="-846678"/>
              <a:ext cx="7682552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66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9Marcas</a:t>
              </a:r>
              <a:endParaRPr lang="pt-BR" sz="96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-3039238" y="1008112"/>
              <a:ext cx="9361041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60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de uma Igreja</a:t>
              </a:r>
              <a:r>
                <a:rPr lang="pt-BR" sz="6000" b="1" cap="none" spc="0" baseline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Saudável</a:t>
              </a:r>
              <a:endParaRPr lang="pt-BR" sz="44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6" name="Conector reto 5"/>
          <p:cNvCxnSpPr/>
          <p:nvPr/>
        </p:nvCxnSpPr>
        <p:spPr>
          <a:xfrm>
            <a:off x="-27856" y="1556792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0" y="-27384"/>
            <a:ext cx="91440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27000">
                    <a:srgbClr val="0070C0"/>
                  </a:glow>
                </a:effectLst>
                <a:latin typeface="Franklin Gothic Heavy" panose="020B0903020102020204" pitchFamily="34" charset="0"/>
              </a:rPr>
              <a:t>Retrô 2ª IEI 2015</a:t>
            </a:r>
            <a:endParaRPr lang="pt-BR" sz="8800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27000">
                  <a:srgbClr val="0070C0"/>
                </a:glo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99793" y="3966155"/>
            <a:ext cx="6264696" cy="830997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ln w="9525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  <a:ea typeface="BatangChe" panose="02030609000101010101" pitchFamily="49" charset="-127"/>
              </a:rPr>
              <a:t>PREGAMOS A BÍBLIA?</a:t>
            </a:r>
            <a:endParaRPr lang="pt-BR" sz="4800" b="1" dirty="0">
              <a:ln w="9525"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Britannic Bold" panose="020B0903060703020204" pitchFamily="34" charset="0"/>
              <a:ea typeface="BatangChe" panose="02030609000101010101" pitchFamily="49" charset="-127"/>
            </a:endParaRPr>
          </a:p>
        </p:txBody>
      </p:sp>
      <p:pic>
        <p:nvPicPr>
          <p:cNvPr id="15" name="Picture 2" descr="http://jota7.com/img/noticias/ler_a_bibl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12" y="3868599"/>
            <a:ext cx="2142364" cy="294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Conector reto 15"/>
          <p:cNvCxnSpPr/>
          <p:nvPr/>
        </p:nvCxnSpPr>
        <p:spPr>
          <a:xfrm>
            <a:off x="-36512" y="3789040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13"/>
          <p:cNvSpPr/>
          <p:nvPr/>
        </p:nvSpPr>
        <p:spPr>
          <a:xfrm>
            <a:off x="2699792" y="5025370"/>
            <a:ext cx="6264696" cy="707886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ln w="9525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  <a:ea typeface="BatangChe" panose="02030609000101010101" pitchFamily="49" charset="-127"/>
              </a:rPr>
              <a:t>TEMOS TEOLOGIA BÍBLICA?</a:t>
            </a:r>
            <a:endParaRPr lang="pt-BR" sz="4000" b="1" dirty="0">
              <a:ln w="9525"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Britannic Bold" panose="020B0903060703020204" pitchFamily="34" charset="0"/>
              <a:ea typeface="BatangChe" panose="02030609000101010101" pitchFamily="49" charset="-127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2699792" y="5961474"/>
            <a:ext cx="6264696" cy="646331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ln w="9525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  <a:ea typeface="BatangChe" panose="02030609000101010101" pitchFamily="49" charset="-127"/>
              </a:rPr>
              <a:t>ENTENDEMOS O EVANGELHO?</a:t>
            </a:r>
            <a:endParaRPr lang="pt-BR" sz="3600" b="1" dirty="0">
              <a:ln w="9525"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Britannic Bold" panose="020B0903060703020204" pitchFamily="34" charset="0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103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-108521" y="998146"/>
            <a:ext cx="9361041" cy="2870453"/>
            <a:chOff x="-3039238" y="-846678"/>
            <a:chExt cx="9361041" cy="2870453"/>
          </a:xfrm>
        </p:grpSpPr>
        <p:sp>
          <p:nvSpPr>
            <p:cNvPr id="11" name="Retângulo 10"/>
            <p:cNvSpPr/>
            <p:nvPr/>
          </p:nvSpPr>
          <p:spPr>
            <a:xfrm>
              <a:off x="-2182198" y="-846678"/>
              <a:ext cx="7682552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66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9Marcas</a:t>
              </a:r>
              <a:endParaRPr lang="pt-BR" sz="96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-3039238" y="1008112"/>
              <a:ext cx="9361041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60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de uma Igreja</a:t>
              </a:r>
              <a:r>
                <a:rPr lang="pt-BR" sz="6000" b="1" cap="none" spc="0" baseline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Saudável</a:t>
              </a:r>
              <a:endParaRPr lang="pt-BR" sz="44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6" name="Conector reto 5"/>
          <p:cNvCxnSpPr/>
          <p:nvPr/>
        </p:nvCxnSpPr>
        <p:spPr>
          <a:xfrm>
            <a:off x="-27856" y="1556792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0" y="-27384"/>
            <a:ext cx="91440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27000">
                    <a:srgbClr val="0070C0"/>
                  </a:glow>
                </a:effectLst>
                <a:latin typeface="Franklin Gothic Heavy" panose="020B0903020102020204" pitchFamily="34" charset="0"/>
              </a:rPr>
              <a:t>Retrô 2ª IEI 2015</a:t>
            </a:r>
            <a:endParaRPr lang="pt-BR" sz="8800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27000">
                  <a:srgbClr val="0070C0"/>
                </a:glow>
              </a:effectLst>
              <a:latin typeface="Franklin Gothic Heavy" panose="020B0903020102020204" pitchFamily="34" charset="0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-36512" y="3789040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m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6" y="3887262"/>
            <a:ext cx="2603599" cy="2808312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19" name="Picture 2" descr="http://topliderls.com/wp-content/uploads/2015/03/%D0%A1%D0%B0%D0%BC-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882958"/>
            <a:ext cx="4392488" cy="293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ângulo 16"/>
          <p:cNvSpPr/>
          <p:nvPr/>
        </p:nvSpPr>
        <p:spPr>
          <a:xfrm>
            <a:off x="35496" y="4077072"/>
            <a:ext cx="4554299" cy="2431435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ln w="9525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  <a:ea typeface="BatangChe" panose="02030609000101010101" pitchFamily="49" charset="-127"/>
              </a:rPr>
              <a:t>TEMOS UMA </a:t>
            </a:r>
          </a:p>
          <a:p>
            <a:pPr algn="ctr"/>
            <a:r>
              <a:rPr lang="pt-BR" sz="4000" b="1" dirty="0" smtClean="0">
                <a:ln w="9525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  <a:ea typeface="BatangChe" panose="02030609000101010101" pitchFamily="49" charset="-127"/>
              </a:rPr>
              <a:t>MEMBRESIA ATIVA E PARTICIPATIVA </a:t>
            </a:r>
            <a:r>
              <a:rPr lang="pt-BR" sz="3200" b="1" dirty="0" smtClean="0">
                <a:ln w="9525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  <a:ea typeface="BatangChe" panose="02030609000101010101" pitchFamily="49" charset="-127"/>
              </a:rPr>
              <a:t>OU APENAS NOMINAL?</a:t>
            </a:r>
            <a:endParaRPr lang="pt-BR" sz="3800" b="1" dirty="0">
              <a:ln w="9525"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Britannic Bold" panose="020B0903060703020204" pitchFamily="34" charset="0"/>
              <a:ea typeface="BatangChe" panose="02030609000101010101" pitchFamily="49" charset="-127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843808" y="3887262"/>
            <a:ext cx="6192689" cy="1323439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ln w="9525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  <a:ea typeface="BatangChe" panose="02030609000101010101" pitchFamily="49" charset="-127"/>
              </a:rPr>
              <a:t>COMPREENDEMOS O QUE SIGNIFICA A CONVERSÃO?</a:t>
            </a:r>
            <a:endParaRPr lang="pt-BR" sz="4000" b="1" dirty="0">
              <a:ln w="9525"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Britannic Bold" panose="020B0903060703020204" pitchFamily="34" charset="0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0138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-108521" y="998146"/>
            <a:ext cx="9361041" cy="2870453"/>
            <a:chOff x="-3039238" y="-846678"/>
            <a:chExt cx="9361041" cy="2870453"/>
          </a:xfrm>
        </p:grpSpPr>
        <p:sp>
          <p:nvSpPr>
            <p:cNvPr id="11" name="Retângulo 10"/>
            <p:cNvSpPr/>
            <p:nvPr/>
          </p:nvSpPr>
          <p:spPr>
            <a:xfrm>
              <a:off x="-2182198" y="-846678"/>
              <a:ext cx="7682552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66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9Marcas</a:t>
              </a:r>
              <a:endParaRPr lang="pt-BR" sz="96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-3039238" y="1008112"/>
              <a:ext cx="9361041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6000" b="1" cap="none" spc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de uma Igreja</a:t>
              </a:r>
              <a:r>
                <a:rPr lang="pt-BR" sz="6000" b="1" cap="none" spc="0" baseline="0" dirty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Saudável</a:t>
              </a:r>
              <a:endParaRPr lang="pt-BR" sz="4400" b="1" cap="none" spc="0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6" name="Conector reto 5"/>
          <p:cNvCxnSpPr/>
          <p:nvPr/>
        </p:nvCxnSpPr>
        <p:spPr>
          <a:xfrm>
            <a:off x="-27856" y="1556792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0" y="-27384"/>
            <a:ext cx="91440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27000">
                    <a:srgbClr val="0070C0"/>
                  </a:glow>
                </a:effectLst>
                <a:latin typeface="Franklin Gothic Heavy" panose="020B0903020102020204" pitchFamily="34" charset="0"/>
              </a:rPr>
              <a:t>Retrô 2ª IEI 2015</a:t>
            </a:r>
            <a:endParaRPr lang="pt-BR" sz="8800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27000">
                  <a:srgbClr val="0070C0"/>
                </a:glow>
              </a:effectLst>
              <a:latin typeface="Franklin Gothic Heavy" panose="020B0903020102020204" pitchFamily="34" charset="0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-36512" y="3789040"/>
            <a:ext cx="91718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35498" y="3933056"/>
            <a:ext cx="8928990" cy="1323439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ln w="9525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  <a:ea typeface="BatangChe" panose="02030609000101010101" pitchFamily="49" charset="-127"/>
              </a:rPr>
              <a:t>INVESTIMOS EM EVANGELISMO E DISCIPULADO?</a:t>
            </a:r>
            <a:endParaRPr lang="pt-BR" sz="4000" b="1" dirty="0">
              <a:ln w="9525"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Britannic Bold" panose="020B0903060703020204" pitchFamily="34" charset="0"/>
              <a:ea typeface="BatangChe" panose="02030609000101010101" pitchFamily="49" charset="-127"/>
            </a:endParaRPr>
          </a:p>
        </p:txBody>
      </p:sp>
      <p:pic>
        <p:nvPicPr>
          <p:cNvPr id="14" name="Picture 2" descr="http://1.bp.blogspot.com/-a-pGVtG4-yY/UCUzYB_Z4NI/AAAAAAAAG1Y/Rw1E4YhNUkA/s1600/desabaf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4856783"/>
            <a:ext cx="2664295" cy="195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33.media.tumblr.com/b89ec4990e60d334fff1524ece73ee85/tumblr_inline_nfep5uDkiZ1rwtia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679" y="4856783"/>
            <a:ext cx="2937825" cy="195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01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3857</TotalTime>
  <Words>326</Words>
  <Application>Microsoft Office PowerPoint</Application>
  <PresentationFormat>Apresentação na tela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Retrô 2ª IEI 2015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2ª IEI 2013</dc:title>
  <dc:creator>rodrigo</dc:creator>
  <cp:lastModifiedBy>Rodrigo</cp:lastModifiedBy>
  <cp:revision>233</cp:revision>
  <cp:lastPrinted>2014-12-19T16:49:38Z</cp:lastPrinted>
  <dcterms:created xsi:type="dcterms:W3CDTF">2012-12-15T20:37:44Z</dcterms:created>
  <dcterms:modified xsi:type="dcterms:W3CDTF">2016-02-13T14:00:24Z</dcterms:modified>
</cp:coreProperties>
</file>