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92" r:id="rId3"/>
    <p:sldId id="791" r:id="rId4"/>
    <p:sldId id="832" r:id="rId5"/>
    <p:sldId id="652" r:id="rId6"/>
    <p:sldId id="653" r:id="rId7"/>
    <p:sldId id="793" r:id="rId8"/>
    <p:sldId id="822" r:id="rId9"/>
    <p:sldId id="792" r:id="rId10"/>
    <p:sldId id="823" r:id="rId11"/>
    <p:sldId id="824" r:id="rId12"/>
    <p:sldId id="834" r:id="rId13"/>
    <p:sldId id="833" r:id="rId14"/>
    <p:sldId id="762" r:id="rId15"/>
    <p:sldId id="789" r:id="rId16"/>
    <p:sldId id="763" r:id="rId17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F255A29E-ED39-432B-84D6-93A7BCF5BE0E}">
          <p14:sldIdLst>
            <p14:sldId id="256"/>
            <p14:sldId id="592"/>
          </p14:sldIdLst>
        </p14:section>
        <p14:section name="Seção sem Título" id="{898FB973-541D-4B4D-98EA-00F660B4C450}">
          <p14:sldIdLst>
            <p14:sldId id="791"/>
            <p14:sldId id="832"/>
            <p14:sldId id="652"/>
            <p14:sldId id="653"/>
            <p14:sldId id="793"/>
            <p14:sldId id="822"/>
            <p14:sldId id="792"/>
            <p14:sldId id="823"/>
            <p14:sldId id="824"/>
            <p14:sldId id="834"/>
            <p14:sldId id="833"/>
            <p14:sldId id="762"/>
            <p14:sldId id="789"/>
            <p14:sldId id="7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5" autoAdjust="0"/>
    <p:restoredTop sz="99645" autoAdjust="0"/>
  </p:normalViewPr>
  <p:slideViewPr>
    <p:cSldViewPr>
      <p:cViewPr>
        <p:scale>
          <a:sx n="70" d="100"/>
          <a:sy n="70" d="100"/>
        </p:scale>
        <p:origin x="-6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75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717"/>
          <a:stretch/>
        </p:blipFill>
        <p:spPr>
          <a:xfrm>
            <a:off x="36512" y="44624"/>
            <a:ext cx="9107488" cy="159678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9" b="7142"/>
          <a:stretch/>
        </p:blipFill>
        <p:spPr>
          <a:xfrm>
            <a:off x="0" y="1556792"/>
            <a:ext cx="9144000" cy="530120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6408" y="0"/>
            <a:ext cx="9090000" cy="155679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8015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8032" y="404664"/>
            <a:ext cx="84273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8" indent="-742950" algn="ctr">
              <a:buFont typeface="+mj-lt"/>
              <a:buAutoNum type="arabicPeriod" startAt="5"/>
            </a:pP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Quanto tempo passará após a retirada dos sacrifícios diários e a colocação da ‘abominação desoladora’?</a:t>
            </a:r>
            <a:endParaRPr lang="pt-BR" sz="480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9512" y="476811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548819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9512" y="332795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1520" y="3356992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De acordo com o v. 11, haverá ainda</a:t>
            </a:r>
            <a:endParaRPr lang="pt-BR" sz="44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79512" y="5467871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(1290 = 3,5 anos + 30 dias)</a:t>
            </a:r>
            <a:endParaRPr lang="pt-BR" sz="44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79512" y="404803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16024" y="4077072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1290 dias após a retirada dos sacrifícios</a:t>
            </a:r>
            <a:endParaRPr lang="pt-B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23528" y="4778568"/>
            <a:ext cx="8820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diários e a colocação da abominação.</a:t>
            </a:r>
            <a:endParaRPr lang="pt-BR" sz="4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2" grpId="0"/>
      <p:bldP spid="14" grpId="0"/>
      <p:bldP spid="11" grpId="0"/>
      <p:bldP spid="17" grpId="0"/>
      <p:bldP spid="19" grpId="0"/>
      <p:bldP spid="1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179512" y="537321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38015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8032" y="404664"/>
            <a:ext cx="84273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8" indent="-742950" algn="ctr">
              <a:buFont typeface="+mj-lt"/>
              <a:buAutoNum type="arabicPeriod" startAt="6"/>
            </a:pPr>
            <a:r>
              <a:rPr lang="pt-BR" sz="48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Qual é a promessa de Deus  feita a Daniel no último versículo deste capítulo?</a:t>
            </a:r>
            <a:endParaRPr lang="pt-BR" sz="540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9512" y="4696108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5344180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b="1" dirty="0" smtClean="0">
                <a:ln>
                  <a:solidFill>
                    <a:schemeClr val="tx1"/>
                  </a:solidFill>
                </a:ln>
                <a:effectLst/>
                <a:latin typeface="Britannic Bold" panose="020B0903060703020204" pitchFamily="34" charset="0"/>
              </a:rPr>
              <a:t> </a:t>
            </a:r>
            <a:r>
              <a:rPr lang="pt-BR" sz="3800" b="1" u="sng" dirty="0" smtClean="0">
                <a:ln>
                  <a:solidFill>
                    <a:schemeClr val="tx1"/>
                  </a:solidFill>
                </a:ln>
                <a:effectLst/>
                <a:latin typeface="Britannic Bold" panose="020B0903060703020204" pitchFamily="34" charset="0"/>
              </a:rPr>
              <a:t>									</a:t>
            </a:r>
            <a:endParaRPr lang="pt-BR" sz="3800" b="1" dirty="0">
              <a:ln>
                <a:solidFill>
                  <a:schemeClr val="tx1"/>
                </a:solidFill>
              </a:ln>
              <a:effectLst/>
              <a:latin typeface="Britannic Bold" panose="020B0903060703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60040" y="5385410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p/receber sua herança (ressurreição).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79512" y="3976028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88032" y="4017258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1º) Ele poderia descansar (morrer);</a:t>
            </a:r>
            <a:endParaRPr lang="pt-BR" sz="40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8032" y="4737338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2º) No final dos tempos, ele se levantará</a:t>
            </a:r>
            <a:endParaRPr lang="pt-BR" sz="39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9512" y="332795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23528" y="3369186"/>
            <a:ext cx="88204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Daniel recebeu uma promessa dupla:</a:t>
            </a:r>
            <a:endParaRPr lang="pt-BR" sz="4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  <p:bldP spid="16" grpId="0"/>
      <p:bldP spid="12" grpId="0"/>
      <p:bldP spid="17" grpId="0"/>
      <p:bldP spid="19" grpId="0"/>
      <p:bldP spid="18" grpId="0"/>
      <p:bldP spid="13" grpId="0"/>
      <p:bldP spid="14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8032" y="485378"/>
            <a:ext cx="84273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8" indent="-381000" algn="ctr">
              <a:buFont typeface="+mj-lt"/>
              <a:buAutoNum type="arabicPeriod" startAt="7"/>
            </a:pPr>
            <a:r>
              <a:rPr lang="pt-BR" sz="40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Os vv. 8-9 mostram q, nem mesmo o </a:t>
            </a:r>
            <a:r>
              <a:rPr lang="pt-BR" sz="39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grande profeta Daniel, especialista em</a:t>
            </a:r>
            <a:r>
              <a:rPr lang="pt-BR" sz="40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 visões e sonhos (1:17), compreendeu </a:t>
            </a:r>
            <a:r>
              <a:rPr lang="pt-BR" sz="42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toda a revelação de Deus. O que podemos aprender deste fato?</a:t>
            </a:r>
            <a:endParaRPr lang="pt-BR" sz="420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9512" y="4869160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5560204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51520" y="5601434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q foram revelados a nós e outros não.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79512" y="4120044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60040" y="4149080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Devemos estar cientes de que nós não </a:t>
            </a:r>
            <a:endParaRPr lang="pt-B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79512" y="4927520"/>
            <a:ext cx="8820472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compreenderemos todas as coisas. Há fatos</a:t>
            </a:r>
            <a:endParaRPr lang="pt-BR" sz="37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3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2" grpId="0"/>
      <p:bldP spid="17" grpId="0"/>
      <p:bldP spid="19" grpId="0"/>
      <p:bldP spid="1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8015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8032" y="404664"/>
            <a:ext cx="84273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8" indent="-381000" algn="ctr">
              <a:buFont typeface="+mj-lt"/>
              <a:buAutoNum type="arabicPeriod" startAt="8"/>
            </a:pP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Olhe no final do v. 1 e diga qual foi a promessa feita a Daniel sobre o povo de Israel para o fim dos tempos.</a:t>
            </a:r>
            <a:endParaRPr lang="pt-BR" sz="480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9512" y="4696108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5445224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51520" y="5518973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finalmente livre. Serão salvos os escolhidos!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79512" y="3976028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88032" y="4048036"/>
            <a:ext cx="88204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O v. 1 ensina q no futuro, após um tempo</a:t>
            </a:r>
            <a:endParaRPr lang="pt-BR" sz="38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8032" y="4737338"/>
            <a:ext cx="882047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de grande angústia, o povo de Israel será</a:t>
            </a:r>
            <a:endParaRPr lang="pt-BR" sz="39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8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2" grpId="0"/>
      <p:bldP spid="17" grpId="0"/>
      <p:bldP spid="19" grpId="0"/>
      <p:bldP spid="1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2" name="Picture 4" descr="http://luciliadiniz.com/wp-content/uploads/2014/01/o-poder-de-pensar-de-forma-jov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8222969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-540568" y="984503"/>
            <a:ext cx="439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DEPOIS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32040" y="1052736"/>
            <a:ext cx="439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DE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4016" y="3703672"/>
            <a:ext cx="8748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863" lvl="8" indent="-296863" algn="ctr"/>
            <a:r>
              <a:rPr lang="pt-BR" sz="60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</a:rPr>
              <a:t>O QUE MAIS TE TOCOU NESTE ESTUDO DO   LIVRO DE DANIEL?</a:t>
            </a:r>
            <a:endParaRPr lang="pt-BR" sz="6000" i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1044624" y="2845385"/>
            <a:ext cx="439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DOZE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283968" y="2865710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CAPÍTULOS...</a:t>
            </a:r>
            <a:endParaRPr lang="pt-BR" sz="4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339752" y="476672"/>
            <a:ext cx="439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6000" b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DIGA...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44016" y="3717032"/>
            <a:ext cx="8748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863" lvl="8" indent="-296863" algn="ctr"/>
            <a:r>
              <a:rPr lang="pt-BR" sz="60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</a:rPr>
              <a:t>O QUE VOCÊ APRENDEU EM DANIEL E QUE JÁ MUDOU SEU VIVER?</a:t>
            </a:r>
            <a:endParaRPr lang="pt-BR" sz="6000" i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79512" y="3938280"/>
            <a:ext cx="8748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863" lvl="8" indent="-296863" algn="ctr"/>
            <a:r>
              <a:rPr lang="pt-BR" sz="60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</a:rPr>
              <a:t>O QUE VOCÊ APRENDEU E AINDA PRECISA MUDAR?</a:t>
            </a:r>
            <a:endParaRPr lang="pt-BR" sz="6000" i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1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8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2" grpId="0"/>
      <p:bldP spid="12" grpId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2" name="Picture 4" descr="http://luciliadiniz.com/wp-content/uploads/2014/01/o-poder-de-pensar-de-forma-jov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8222969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-36512" y="692696"/>
            <a:ext cx="439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6000" b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SUGESTÕES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99992" y="2577678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pt-BR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PARA 2016</a:t>
            </a:r>
            <a:endParaRPr lang="pt-BR" sz="4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20" y="3717032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863" lvl="8" indent="-296863" algn="ctr"/>
            <a:r>
              <a:rPr lang="pt-BR" sz="5400" b="1" i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</a:rPr>
              <a:t>Quais livros do AT e NT  vocês gostariam de   estudar em 2016?</a:t>
            </a:r>
            <a:endParaRPr lang="pt-BR" sz="5400" i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0" y="0"/>
            <a:ext cx="9144000" cy="6813376"/>
            <a:chOff x="0" y="0"/>
            <a:chExt cx="9144000" cy="6813376"/>
          </a:xfrm>
        </p:grpSpPr>
        <p:grpSp>
          <p:nvGrpSpPr>
            <p:cNvPr id="10" name="Grupo 9"/>
            <p:cNvGrpSpPr/>
            <p:nvPr/>
          </p:nvGrpSpPr>
          <p:grpSpPr>
            <a:xfrm>
              <a:off x="7200" y="0"/>
              <a:ext cx="9136800" cy="5630258"/>
              <a:chOff x="7200" y="0"/>
              <a:chExt cx="9136800" cy="5630258"/>
            </a:xfrm>
          </p:grpSpPr>
          <p:pic>
            <p:nvPicPr>
              <p:cNvPr id="12" name="Picture 2" descr="https://3.bp.blogspot.com/-DFDTnooFt70/VGPUUFALETI/AAAAAAAACV0/HzddmfIGcf8/s1600/502012395_univ_lsr_lg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" y="1052736"/>
                <a:ext cx="9136800" cy="457752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Bisel 12"/>
              <p:cNvSpPr/>
              <p:nvPr/>
            </p:nvSpPr>
            <p:spPr>
              <a:xfrm>
                <a:off x="7200" y="0"/>
                <a:ext cx="9136800" cy="1052736"/>
              </a:xfrm>
              <a:prstGeom prst="bevel">
                <a:avLst>
                  <a:gd name="adj" fmla="val 0"/>
                </a:avLst>
              </a:prstGeom>
              <a:blipFill>
                <a:blip r:embed="rId4"/>
                <a:tile tx="0" ty="0" sx="100000" sy="100000" flip="none" algn="tl"/>
              </a:blip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5400" b="1" dirty="0" smtClean="0">
                    <a:ln>
                      <a:solidFill>
                        <a:srgbClr val="00B0F0"/>
                      </a:solidFill>
                    </a:ln>
                    <a:solidFill>
                      <a:srgbClr val="00B0F0"/>
                    </a:solidFill>
                    <a:effectLst>
                      <a:glow rad="228600">
                        <a:schemeClr val="tx1"/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abic Typesetting" panose="03020402040406030203" pitchFamily="66" charset="-78"/>
                    <a:cs typeface="Arabic Typesetting" panose="03020402040406030203" pitchFamily="66" charset="-78"/>
                  </a:rPr>
                  <a:t>DANIEL = O LIVRO DO PROFETA FIEL</a:t>
                </a:r>
                <a:endParaRPr lang="pt-BR" sz="5400" b="1" dirty="0">
                  <a:ln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glow rad="228600">
                      <a:schemeClr val="tx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endParaRPr>
              </a:p>
            </p:txBody>
          </p:sp>
        </p:grpSp>
        <p:sp>
          <p:nvSpPr>
            <p:cNvPr id="11" name="Retângulo 10"/>
            <p:cNvSpPr/>
            <p:nvPr/>
          </p:nvSpPr>
          <p:spPr>
            <a:xfrm>
              <a:off x="0" y="5589240"/>
              <a:ext cx="9108504" cy="1224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4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“Não </a:t>
              </a:r>
              <a:r>
                <a:rPr lang="pt-BR" sz="4400" b="1" dirty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puderam achar falta alguma nele, pois ele era </a:t>
              </a:r>
              <a:r>
                <a:rPr lang="pt-BR" sz="44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fiel”.</a:t>
              </a:r>
            </a:p>
            <a:p>
              <a:pPr algn="ctr"/>
              <a:r>
                <a:rPr lang="pt-BR" sz="44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						Daniel 6:4 – </a:t>
              </a:r>
              <a:r>
                <a:rPr lang="pt-BR" sz="4400" b="1" dirty="0" err="1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NVI</a:t>
              </a:r>
              <a:endParaRPr lang="pt-BR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752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 descr="http://www.estalodosaber.com.br/images/cader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3"/>
            <a:ext cx="7639889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1115616" y="707212"/>
            <a:ext cx="7135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u="sng" dirty="0" smtClean="0">
                <a:latin typeface="French Script MT" panose="03020402040607040605" pitchFamily="66" charset="0"/>
              </a:rPr>
              <a:t>Próximo Domingo:</a:t>
            </a:r>
            <a:endParaRPr lang="pt-BR" sz="8000" b="1" u="sng" dirty="0">
              <a:latin typeface="French Script MT" panose="03020402040607040605" pitchFamily="66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15615" y="2204864"/>
            <a:ext cx="713583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500" b="1" dirty="0" smtClean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French Script MT" panose="03020402040607040605" pitchFamily="66" charset="0"/>
                <a:ea typeface="BatangChe" panose="02030609000101010101" pitchFamily="49" charset="-127"/>
              </a:rPr>
              <a:t>Estudaremos a influência do capitalismo na sociedade e na Igreja!</a:t>
            </a:r>
            <a:endParaRPr lang="pt-BR" sz="7500" b="1" dirty="0" smtClean="0">
              <a:ln w="952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tx1"/>
                </a:glow>
                <a:outerShdw blurRad="50800" dist="50800" dir="5400000" algn="ctr" rotWithShape="0">
                  <a:schemeClr val="tx1"/>
                </a:outerShdw>
              </a:effectLst>
              <a:latin typeface="French Script MT" panose="03020402040607040605" pitchFamily="66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854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0"/>
            <a:ext cx="9144000" cy="6813376"/>
            <a:chOff x="0" y="0"/>
            <a:chExt cx="9144000" cy="6813376"/>
          </a:xfrm>
        </p:grpSpPr>
        <p:grpSp>
          <p:nvGrpSpPr>
            <p:cNvPr id="5" name="Grupo 4"/>
            <p:cNvGrpSpPr/>
            <p:nvPr/>
          </p:nvGrpSpPr>
          <p:grpSpPr>
            <a:xfrm>
              <a:off x="7200" y="0"/>
              <a:ext cx="9136800" cy="5630258"/>
              <a:chOff x="7200" y="0"/>
              <a:chExt cx="9136800" cy="5630258"/>
            </a:xfrm>
          </p:grpSpPr>
          <p:pic>
            <p:nvPicPr>
              <p:cNvPr id="1026" name="Picture 2" descr="https://3.bp.blogspot.com/-DFDTnooFt70/VGPUUFALETI/AAAAAAAACV0/HzddmfIGcf8/s1600/502012395_univ_lsr_lg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" y="1052736"/>
                <a:ext cx="9136800" cy="457752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Bisel 11"/>
              <p:cNvSpPr/>
              <p:nvPr/>
            </p:nvSpPr>
            <p:spPr>
              <a:xfrm>
                <a:off x="7200" y="0"/>
                <a:ext cx="9136800" cy="1052736"/>
              </a:xfrm>
              <a:prstGeom prst="bevel">
                <a:avLst>
                  <a:gd name="adj" fmla="val 0"/>
                </a:avLst>
              </a:prstGeom>
              <a:blipFill>
                <a:blip r:embed="rId3"/>
                <a:tile tx="0" ty="0" sx="100000" sy="100000" flip="none" algn="tl"/>
              </a:blip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5400" b="1" dirty="0" smtClean="0">
                    <a:ln>
                      <a:solidFill>
                        <a:srgbClr val="00B0F0"/>
                      </a:solidFill>
                    </a:ln>
                    <a:solidFill>
                      <a:srgbClr val="00B0F0"/>
                    </a:solidFill>
                    <a:effectLst>
                      <a:glow rad="228600">
                        <a:schemeClr val="tx1"/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abic Typesetting" panose="03020402040406030203" pitchFamily="66" charset="-78"/>
                    <a:cs typeface="Arabic Typesetting" panose="03020402040406030203" pitchFamily="66" charset="-78"/>
                  </a:rPr>
                  <a:t>DANIEL = O LIVRO DO PROFETA FIEL</a:t>
                </a:r>
                <a:endParaRPr lang="pt-BR" sz="5400" b="1" dirty="0">
                  <a:ln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glow rad="228600">
                      <a:schemeClr val="tx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endParaRPr>
              </a:p>
            </p:txBody>
          </p:sp>
        </p:grpSp>
        <p:sp>
          <p:nvSpPr>
            <p:cNvPr id="3" name="Retângulo 2"/>
            <p:cNvSpPr/>
            <p:nvPr/>
          </p:nvSpPr>
          <p:spPr>
            <a:xfrm>
              <a:off x="0" y="5589240"/>
              <a:ext cx="9108504" cy="1224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4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“Não </a:t>
              </a:r>
              <a:r>
                <a:rPr lang="pt-BR" sz="4400" b="1" dirty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puderam achar falta alguma nele, pois ele era </a:t>
              </a:r>
              <a:r>
                <a:rPr lang="pt-BR" sz="44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fiel”.</a:t>
              </a:r>
            </a:p>
            <a:p>
              <a:pPr algn="ctr"/>
              <a:r>
                <a:rPr lang="pt-BR" sz="4400" b="1" dirty="0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						Daniel 6:4 – </a:t>
              </a:r>
              <a:r>
                <a:rPr lang="pt-BR" sz="4400" b="1" dirty="0" err="1" smtClean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  <a:outerShdw blurRad="50800" dist="50800" dir="5400000" algn="ctr" rotWithShape="0">
                      <a:schemeClr val="tx1"/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NVI</a:t>
              </a:r>
              <a:endParaRPr lang="pt-BR" sz="4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tx1"/>
                  </a:glow>
                  <a:outerShdw blurRad="50800" dist="50800" dir="5400000" algn="ctr" rotWithShape="0">
                    <a:schemeClr val="tx1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pic>
        <p:nvPicPr>
          <p:cNvPr id="6" name="Picture 2" descr="http://www.estalodosaber.com.br/images/cadern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9" y="1693400"/>
            <a:ext cx="7639889" cy="461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115616" y="1772816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>
                <a:latin typeface="French Script MT" panose="03020402040607040605" pitchFamily="66" charset="0"/>
              </a:rPr>
              <a:t>Quem leu o </a:t>
            </a:r>
            <a:r>
              <a:rPr lang="pt-BR" sz="9600" b="1" dirty="0" smtClean="0">
                <a:latin typeface="French Script MT" panose="03020402040607040605" pitchFamily="66" charset="0"/>
              </a:rPr>
              <a:t>último capítulo de Daniel      </a:t>
            </a:r>
            <a:r>
              <a:rPr lang="pt-BR" sz="9600" b="1" dirty="0" smtClean="0">
                <a:latin typeface="French Script MT" panose="03020402040607040605" pitchFamily="66" charset="0"/>
              </a:rPr>
              <a:t>esta semana?</a:t>
            </a:r>
            <a:endParaRPr lang="pt-BR" sz="88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44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5496" y="326266"/>
            <a:ext cx="90730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800" b="1" smtClean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  <a:ea typeface="BatangChe" panose="02030609000101010101" pitchFamily="49" charset="-127"/>
              </a:rPr>
              <a:t>CAPÍTULO </a:t>
            </a:r>
            <a:r>
              <a:rPr lang="pt-BR" sz="8800" b="1" smtClean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  <a:ea typeface="BatangChe" panose="02030609000101010101" pitchFamily="49" charset="-127"/>
              </a:rPr>
              <a:t>12</a:t>
            </a:r>
            <a:endParaRPr lang="pt-BR" sz="8800" b="1" dirty="0" smtClean="0">
              <a:ln w="9525"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  <a:ea typeface="BatangChe" panose="02030609000101010101" pitchFamily="49" charset="-127"/>
            </a:endParaRPr>
          </a:p>
        </p:txBody>
      </p:sp>
      <p:pic>
        <p:nvPicPr>
          <p:cNvPr id="1026" name="Picture 2" descr="http://www.estalodosaber.com.br/images/cader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9" y="1693400"/>
            <a:ext cx="7639889" cy="461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71600" y="2326808"/>
            <a:ext cx="7056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0" b="1" dirty="0" smtClean="0">
                <a:latin typeface="French Script MT" panose="03020402040607040605" pitchFamily="66" charset="0"/>
              </a:rPr>
              <a:t>Vamos </a:t>
            </a:r>
            <a:r>
              <a:rPr lang="pt-BR" sz="11000" b="1" dirty="0" smtClean="0">
                <a:latin typeface="French Script MT" panose="03020402040607040605" pitchFamily="66" charset="0"/>
              </a:rPr>
              <a:t>fazer a leitura?</a:t>
            </a:r>
            <a:endParaRPr lang="pt-BR" sz="110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24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5496" y="326266"/>
            <a:ext cx="90730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800" b="1" smtClean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  <a:ea typeface="BatangChe" panose="02030609000101010101" pitchFamily="49" charset="-127"/>
              </a:rPr>
              <a:t>CAPÍTULO </a:t>
            </a:r>
            <a:r>
              <a:rPr lang="pt-BR" sz="8800" b="1" smtClean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  <a:ea typeface="BatangChe" panose="02030609000101010101" pitchFamily="49" charset="-127"/>
              </a:rPr>
              <a:t>12</a:t>
            </a:r>
            <a:endParaRPr lang="pt-BR" sz="8800" b="1" dirty="0" smtClean="0">
              <a:ln w="9525"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  <a:ea typeface="BatangChe" panose="02030609000101010101" pitchFamily="49" charset="-127"/>
            </a:endParaRPr>
          </a:p>
        </p:txBody>
      </p:sp>
      <p:pic>
        <p:nvPicPr>
          <p:cNvPr id="1026" name="Picture 2" descr="http://www.estalodosaber.com.br/images/cader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9" y="1693400"/>
            <a:ext cx="7639889" cy="461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71600" y="2326808"/>
            <a:ext cx="7056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0" b="1" dirty="0" smtClean="0">
                <a:latin typeface="French Script MT" panose="03020402040607040605" pitchFamily="66" charset="0"/>
              </a:rPr>
              <a:t>Quem fez as tar</a:t>
            </a:r>
            <a:r>
              <a:rPr lang="pt-BR" sz="11000" b="1" dirty="0" smtClean="0">
                <a:latin typeface="French Script MT" panose="03020402040607040605" pitchFamily="66" charset="0"/>
              </a:rPr>
              <a:t>efas</a:t>
            </a:r>
            <a:r>
              <a:rPr lang="pt-BR" sz="11000" b="1" dirty="0" smtClean="0">
                <a:latin typeface="French Script MT" panose="03020402040607040605" pitchFamily="66" charset="0"/>
              </a:rPr>
              <a:t>?</a:t>
            </a:r>
            <a:endParaRPr lang="pt-BR" sz="110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3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		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95536" y="686306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8" indent="-742950" algn="just">
              <a:buFont typeface="+mj-lt"/>
              <a:buAutoNum type="arabicPeriod"/>
            </a:pP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De acordo com o v. </a:t>
            </a: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1, quem é o anjo designado por Deus a defender o povo de Israel?</a:t>
            </a:r>
            <a:endParaRPr lang="pt-BR" sz="4400" dirty="0">
              <a:solidFill>
                <a:srgbClr val="FF000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79512" y="335873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6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9512" y="486916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6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79512" y="407707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6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7504" y="3356992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Segundo o </a:t>
            </a:r>
            <a:r>
              <a:rPr lang="pt-BR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v. </a:t>
            </a:r>
            <a:r>
              <a:rPr lang="pt-BR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1, o anjo defensor do</a:t>
            </a:r>
            <a:endParaRPr lang="pt-BR" sz="44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07504" y="4869160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(Conferir em Judas 9 e Apocalipse 12:7)</a:t>
            </a:r>
            <a:endParaRPr lang="pt-BR" sz="40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251520" y="4077072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povo de Israel é Miguel, um arcanjo.</a:t>
            </a:r>
            <a:endParaRPr lang="pt-BR" sz="44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/>
      <p:bldP spid="23" grpId="0"/>
      <p:bldP spid="11" grpId="0"/>
      <p:bldP spid="1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8015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288032" y="404664"/>
            <a:ext cx="84273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lvl="8" indent="-209550" algn="ctr">
              <a:buFont typeface="+mj-lt"/>
              <a:buAutoNum type="arabicPeriod" startAt="2"/>
            </a:pPr>
            <a:r>
              <a:rPr lang="pt-BR" sz="42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Comparando o v. 1 com </a:t>
            </a:r>
            <a:r>
              <a:rPr lang="pt-BR" sz="4200" b="1" dirty="0" err="1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Mt</a:t>
            </a:r>
            <a:r>
              <a:rPr lang="pt-BR" sz="42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.</a:t>
            </a: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 24:21, </a:t>
            </a:r>
            <a:r>
              <a:rPr lang="pt-BR" sz="42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podemos afirmar q este tempo de angústia citado em Daniel ainda não </a:t>
            </a: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chegou. Como é conhecido este tempo na </a:t>
            </a: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Bíblia</a:t>
            </a: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?</a:t>
            </a:r>
            <a:endParaRPr lang="pt-BR" sz="440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7504" y="4912132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5704220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60040" y="5683895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Tribulação’.</a:t>
            </a:r>
            <a:endParaRPr lang="pt-BR" sz="44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60040" y="4891807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por vir é conhecido por ‘A Grande</a:t>
            </a:r>
            <a:endParaRPr lang="pt-BR" sz="44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9512" y="4192052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95536" y="4202504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2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Este período de tempo q ainda está</a:t>
            </a:r>
            <a:endParaRPr lang="pt-BR" sz="4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4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2" grpId="0"/>
      <p:bldP spid="13" grpId="0"/>
      <p:bldP spid="10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8015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8032" y="404664"/>
            <a:ext cx="84273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8" indent="-742950" algn="ctr">
              <a:buFont typeface="+mj-lt"/>
              <a:buAutoNum type="arabicPeriod" startAt="3"/>
            </a:pP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O v</a:t>
            </a: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. </a:t>
            </a:r>
            <a:r>
              <a:rPr lang="pt-BR" sz="44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2 fala sobre dois tipos de ressurreição. Quais são elas?</a:t>
            </a:r>
            <a:endParaRPr lang="pt-BR" sz="480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9512" y="476811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5416188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9512" y="332795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5536" y="3384575"/>
            <a:ext cx="882047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A primeira ressurreição, segundo o v.2,</a:t>
            </a:r>
            <a:endParaRPr lang="pt-BR" sz="39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23528" y="4797152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salvos) e </a:t>
            </a:r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a segunda será a da vergonha</a:t>
            </a:r>
            <a:endParaRPr lang="pt-B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95536" y="5445224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e do </a:t>
            </a:r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horror eterno (dos perdidos).</a:t>
            </a:r>
            <a:endParaRPr lang="pt-B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79512" y="40480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6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95536" y="4077072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será a ressurreição da vida eterna (dos</a:t>
            </a:r>
            <a:endParaRPr lang="pt-B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07504" y="2132856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(Conferir em Apocalipse 20:4-6)</a:t>
            </a:r>
            <a:endParaRPr lang="pt-BR" sz="40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0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2" grpId="0"/>
      <p:bldP spid="14" grpId="0"/>
      <p:bldP spid="11" grpId="0"/>
      <p:bldP spid="15" grpId="0"/>
      <p:bldP spid="17" grpId="0"/>
      <p:bldP spid="19" grpId="0"/>
      <p:bldP spid="18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80154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8032" y="404664"/>
            <a:ext cx="8427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lvl="8" indent="-469900" algn="ctr">
              <a:buFont typeface="+mj-lt"/>
              <a:buAutoNum type="arabicPeriod" startAt="4"/>
            </a:pPr>
            <a:r>
              <a:rPr lang="pt-BR" sz="40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</a:rPr>
              <a:t>O v. 7 fala q dois acontecimentos vão se realizar antes de se cumprirem os fatos narrados nos vv. 1-4. Quais são estes acontecimentos?</a:t>
            </a:r>
            <a:endParaRPr lang="pt-BR" sz="440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9512" y="5056148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5776228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51520" y="5085184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b) Será quando</a:t>
            </a:r>
            <a:endParaRPr lang="pt-B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321297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79512" y="4048036"/>
            <a:ext cx="84969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 </a:t>
            </a:r>
            <a:r>
              <a:rPr lang="pt-BR" sz="3800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Britannic Bold" panose="020B0903060703020204" pitchFamily="34" charset="0"/>
              </a:rPr>
              <a:t>									</a:t>
            </a:r>
            <a:endParaRPr lang="pt-BR" sz="3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latin typeface="Britannic Bold" panose="020B0903060703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60040" y="3212976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a) Será depois de </a:t>
            </a:r>
            <a:endParaRPr lang="pt-BR" sz="39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23928" y="3286725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 </a:t>
            </a:r>
            <a:r>
              <a:rPr lang="pt-BR" sz="36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um tempo, dois tempos</a:t>
            </a:r>
            <a:endParaRPr lang="pt-BR" sz="36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9512" y="4150821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e metade de um tempo (3,5 tempos = anos).</a:t>
            </a:r>
            <a:endParaRPr lang="pt-BR" sz="36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707904" y="5085184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 </a:t>
            </a:r>
            <a:r>
              <a:rPr lang="pt-BR" sz="40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se acabar a destruição</a:t>
            </a:r>
            <a:endParaRPr lang="pt-BR" sz="40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23528" y="580526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Calibri" panose="020F0502020204030204" pitchFamily="34" charset="0"/>
              </a:rPr>
              <a:t>do poder do povo santo (Judeus).</a:t>
            </a:r>
            <a:endParaRPr lang="pt-BR" sz="4000" b="1" dirty="0">
              <a:ln>
                <a:solidFill>
                  <a:schemeClr val="tx1"/>
                </a:solidFill>
              </a:ln>
              <a:effectLst>
                <a:glow rad="127000">
                  <a:schemeClr val="bg1"/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6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2" grpId="0"/>
      <p:bldP spid="17" grpId="0"/>
      <p:bldP spid="9" grpId="0"/>
      <p:bldP spid="10" grpId="0"/>
      <p:bldP spid="13" grpId="0"/>
      <p:bldP spid="11" grpId="0"/>
      <p:bldP spid="14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6120680"/>
          </a:xfrm>
          <a:prstGeom prst="rect">
            <a:avLst/>
          </a:prstGeom>
          <a:noFill/>
          <a:ln w="76200" cmpd="tri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		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07504" y="404664"/>
            <a:ext cx="885698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algn="ctr"/>
            <a:r>
              <a:rPr lang="pt-BR" sz="4400" b="1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</a:rPr>
              <a:t>COMPARANDO DANIEL 12 </a:t>
            </a:r>
            <a:r>
              <a:rPr lang="pt-BR" sz="4400" b="1" dirty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</a:rPr>
              <a:t>COM APOCALIPSE, </a:t>
            </a:r>
            <a:r>
              <a:rPr lang="pt-BR" sz="4400" b="1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</a:rPr>
              <a:t>NOTAMOS MUITAS SEMELHANÇAS ENTRE OS ACONTECIMENTOS ALI CITADOS.       </a:t>
            </a:r>
            <a:r>
              <a:rPr lang="pt-BR" sz="4200" b="1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</a:rPr>
              <a:t>PORTANTO</a:t>
            </a:r>
            <a:r>
              <a:rPr lang="pt-BR" sz="4200" b="1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</a:rPr>
              <a:t>, O Q PODEMOS CONCLUIR SOBRE O CAPÍTULO DE HOJE?</a:t>
            </a:r>
            <a:endParaRPr lang="pt-BR" sz="4200" dirty="0">
              <a:solidFill>
                <a:srgbClr val="00B050"/>
              </a:solidFill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1" y="4365104"/>
            <a:ext cx="8424936" cy="2215991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0" lvl="8" algn="ctr"/>
            <a:r>
              <a:rPr lang="pt-BR" sz="4600" b="1" i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01600">
                    <a:schemeClr val="bg1"/>
                  </a:glow>
                </a:effectLst>
              </a:rPr>
              <a:t>ESTÁ CLARO Q OS EVENTOS NARRADOS SE REFEREM AO FUTURO.</a:t>
            </a:r>
            <a:endParaRPr lang="pt-BR" sz="4600" i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1016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00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10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17686</TotalTime>
  <Words>631</Words>
  <Application>Microsoft Office PowerPoint</Application>
  <PresentationFormat>Apresentação na tela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1204</cp:revision>
  <dcterms:created xsi:type="dcterms:W3CDTF">2014-01-26T12:16:58Z</dcterms:created>
  <dcterms:modified xsi:type="dcterms:W3CDTF">2015-11-17T20:49:54Z</dcterms:modified>
</cp:coreProperties>
</file>